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256" r:id="rId2"/>
    <p:sldId id="259" r:id="rId3"/>
    <p:sldId id="257" r:id="rId4"/>
    <p:sldId id="266" r:id="rId5"/>
    <p:sldId id="258"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0" r:id="rId26"/>
    <p:sldId id="282" r:id="rId27"/>
    <p:sldId id="283" r:id="rId28"/>
    <p:sldId id="300" r:id="rId29"/>
    <p:sldId id="284" r:id="rId30"/>
    <p:sldId id="286" r:id="rId31"/>
    <p:sldId id="295" r:id="rId32"/>
    <p:sldId id="287" r:id="rId33"/>
    <p:sldId id="288" r:id="rId34"/>
    <p:sldId id="289" r:id="rId35"/>
    <p:sldId id="290" r:id="rId36"/>
    <p:sldId id="291" r:id="rId37"/>
    <p:sldId id="292" r:id="rId38"/>
    <p:sldId id="301" r:id="rId39"/>
    <p:sldId id="296" r:id="rId40"/>
    <p:sldId id="294" r:id="rId41"/>
    <p:sldId id="299" r:id="rId42"/>
    <p:sldId id="297" r:id="rId43"/>
    <p:sldId id="298" r:id="rId4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8" y="-2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0941CD-0268-452A-B7F7-E1F11A252094}" type="datetimeFigureOut">
              <a:rPr lang="fr-FR" smtClean="0"/>
              <a:pPr/>
              <a:t>13/12/2023</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7BC7B-4633-415A-85EA-9AA42CC4F85D}" type="slidenum">
              <a:rPr lang="fr-FR" smtClean="0"/>
              <a:pPr/>
              <a:t>‹N°›</a:t>
            </a:fld>
            <a:endParaRPr lang="fr-F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257BC7B-4633-415A-85EA-9AA42CC4F85D}" type="slidenum">
              <a:rPr lang="fr-FR" smtClean="0"/>
              <a:pPr/>
              <a:t>14</a:t>
            </a:fld>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2">
        <a:schemeClr val="bg2"/>
      </p:bgRef>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Cliquez pour modifier le style du titre</a:t>
            </a:r>
            <a:endParaRPr kumimoji="0" lang="en-US"/>
          </a:p>
        </p:txBody>
      </p:sp>
      <p:sp>
        <p:nvSpPr>
          <p:cNvPr id="17" name="Sous-titr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30" name="Espace réservé de la date 29"/>
          <p:cNvSpPr>
            <a:spLocks noGrp="1"/>
          </p:cNvSpPr>
          <p:nvPr>
            <p:ph type="dt" sz="half" idx="10"/>
          </p:nvPr>
        </p:nvSpPr>
        <p:spPr/>
        <p:txBody>
          <a:bodyPr/>
          <a:lstStyle/>
          <a:p>
            <a:fld id="{401FBE42-A175-49E3-B25B-84F413A53764}" type="datetimeFigureOut">
              <a:rPr lang="fr-FR" smtClean="0"/>
              <a:pPr/>
              <a:t>13/12/2023</a:t>
            </a:fld>
            <a:endParaRPr lang="fr-FR" dirty="0"/>
          </a:p>
        </p:txBody>
      </p:sp>
      <p:sp>
        <p:nvSpPr>
          <p:cNvPr id="19" name="Espace réservé du pied de page 18"/>
          <p:cNvSpPr>
            <a:spLocks noGrp="1"/>
          </p:cNvSpPr>
          <p:nvPr>
            <p:ph type="ftr" sz="quarter" idx="11"/>
          </p:nvPr>
        </p:nvSpPr>
        <p:spPr/>
        <p:txBody>
          <a:bodyPr/>
          <a:lstStyle/>
          <a:p>
            <a:endParaRPr lang="fr-FR" dirty="0"/>
          </a:p>
        </p:txBody>
      </p:sp>
      <p:sp>
        <p:nvSpPr>
          <p:cNvPr id="27" name="Espace réservé du numéro de diapositive 26"/>
          <p:cNvSpPr>
            <a:spLocks noGrp="1"/>
          </p:cNvSpPr>
          <p:nvPr>
            <p:ph type="sldNum" sz="quarter" idx="12"/>
          </p:nvPr>
        </p:nvSpPr>
        <p:spPr/>
        <p:txBody>
          <a:bodyPr/>
          <a:lstStyle/>
          <a:p>
            <a:fld id="{85586064-7BAA-4623-AAF0-E546E13A38F5}" type="slidenum">
              <a:rPr lang="fr-FR" smtClean="0"/>
              <a:pPr/>
              <a:t>‹N°›</a:t>
            </a:fld>
            <a:endParaRPr lang="fr-FR"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401FBE42-A175-49E3-B25B-84F413A53764}" type="datetimeFigureOut">
              <a:rPr lang="fr-FR" smtClean="0"/>
              <a:pPr/>
              <a:t>13/12/2023</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85586064-7BAA-4623-AAF0-E546E13A38F5}" type="slidenum">
              <a:rPr lang="fr-FR" smtClean="0"/>
              <a:pPr/>
              <a:t>‹N°›</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914401"/>
            <a:ext cx="2057400" cy="5211763"/>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914401"/>
            <a:ext cx="6019800" cy="5211763"/>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401FBE42-A175-49E3-B25B-84F413A53764}" type="datetimeFigureOut">
              <a:rPr lang="fr-FR" smtClean="0"/>
              <a:pPr/>
              <a:t>13/12/2023</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85586064-7BAA-4623-AAF0-E546E13A38F5}" type="slidenum">
              <a:rPr lang="fr-FR" smtClean="0"/>
              <a:pPr/>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401FBE42-A175-49E3-B25B-84F413A53764}" type="datetimeFigureOut">
              <a:rPr lang="fr-FR" smtClean="0"/>
              <a:pPr/>
              <a:t>13/12/2023</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85586064-7BAA-4623-AAF0-E546E13A38F5}" type="slidenum">
              <a:rPr lang="fr-FR" smtClean="0"/>
              <a:pPr/>
              <a:t>‹N°›</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2">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p:txBody>
          <a:bodyPr/>
          <a:lstStyle/>
          <a:p>
            <a:fld id="{401FBE42-A175-49E3-B25B-84F413A53764}" type="datetimeFigureOut">
              <a:rPr lang="fr-FR" smtClean="0"/>
              <a:pPr/>
              <a:t>13/12/2023</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85586064-7BAA-4623-AAF0-E546E13A38F5}" type="slidenum">
              <a:rPr lang="fr-FR" smtClean="0"/>
              <a:pPr/>
              <a:t>‹N°›</a:t>
            </a:fld>
            <a:endParaRPr lang="fr-F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a:lstStyle/>
          <a:p>
            <a:r>
              <a:rPr kumimoji="0" lang="fr-FR" smtClean="0"/>
              <a:t>Cliquez pour modifier le style du titre</a:t>
            </a:r>
            <a:endParaRPr kumimoji="0" lang="en-US"/>
          </a:p>
        </p:txBody>
      </p:sp>
      <p:sp>
        <p:nvSpPr>
          <p:cNvPr id="3" name="Espace réservé du contenu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u contenu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401FBE42-A175-49E3-B25B-84F413A53764}" type="datetimeFigureOut">
              <a:rPr lang="fr-FR" smtClean="0"/>
              <a:pPr/>
              <a:t>13/12/2023</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85586064-7BAA-4623-AAF0-E546E13A38F5}" type="slidenum">
              <a:rPr lang="fr-FR" smtClean="0"/>
              <a:pPr/>
              <a:t>‹N°›</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tIns="45720" anchor="b"/>
          <a:lstStyle>
            <a:lvl1pPr>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texte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5" name="Espace réservé du contenu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6" name="Espace réservé du contenu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0"/>
          </p:nvPr>
        </p:nvSpPr>
        <p:spPr/>
        <p:txBody>
          <a:bodyPr/>
          <a:lstStyle/>
          <a:p>
            <a:fld id="{401FBE42-A175-49E3-B25B-84F413A53764}" type="datetimeFigureOut">
              <a:rPr lang="fr-FR" smtClean="0"/>
              <a:pPr/>
              <a:t>13/12/2023</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85586064-7BAA-4623-AAF0-E546E13A38F5}" type="slidenum">
              <a:rPr lang="fr-FR" smtClean="0"/>
              <a:pPr/>
              <a:t>‹N°›</a:t>
            </a:fld>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fr-FR" smtClean="0"/>
              <a:t>Cliquez pour modifier le style du titre</a:t>
            </a:r>
            <a:endParaRPr kumimoji="0" lang="en-US"/>
          </a:p>
        </p:txBody>
      </p:sp>
      <p:sp>
        <p:nvSpPr>
          <p:cNvPr id="3" name="Espace réservé de la date 2"/>
          <p:cNvSpPr>
            <a:spLocks noGrp="1"/>
          </p:cNvSpPr>
          <p:nvPr>
            <p:ph type="dt" sz="half" idx="10"/>
          </p:nvPr>
        </p:nvSpPr>
        <p:spPr/>
        <p:txBody>
          <a:bodyPr/>
          <a:lstStyle/>
          <a:p>
            <a:fld id="{401FBE42-A175-49E3-B25B-84F413A53764}" type="datetimeFigureOut">
              <a:rPr lang="fr-FR" smtClean="0"/>
              <a:pPr/>
              <a:t>13/12/2023</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85586064-7BAA-4623-AAF0-E546E13A38F5}" type="slidenum">
              <a:rPr lang="fr-FR" smtClean="0"/>
              <a:pPr/>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01FBE42-A175-49E3-B25B-84F413A53764}" type="datetimeFigureOut">
              <a:rPr lang="fr-FR" smtClean="0"/>
              <a:pPr/>
              <a:t>13/12/2023</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85586064-7BAA-4623-AAF0-E546E13A38F5}" type="slidenum">
              <a:rPr lang="fr-FR" smtClean="0"/>
              <a:pPr/>
              <a:t>‹N°›</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fr-FR" smtClean="0"/>
              <a:t>Cliquez pour modifier les styles du texte du masque</a:t>
            </a:r>
          </a:p>
        </p:txBody>
      </p:sp>
      <p:sp>
        <p:nvSpPr>
          <p:cNvPr id="4" name="Espace réservé du contenu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401FBE42-A175-49E3-B25B-84F413A53764}" type="datetimeFigureOut">
              <a:rPr lang="fr-FR" smtClean="0"/>
              <a:pPr/>
              <a:t>13/12/2023</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85586064-7BAA-4623-AAF0-E546E13A38F5}" type="slidenum">
              <a:rPr lang="fr-FR" smtClean="0"/>
              <a:pPr/>
              <a:t>‹N°›</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Rogner et arrondir un rectangle à un seul coin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Triangle rect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fr-FR" smtClean="0"/>
              <a:t>Cliquez pour modifier le style du titre</a:t>
            </a:r>
            <a:endParaRPr kumimoji="0" lang="en-US"/>
          </a:p>
        </p:txBody>
      </p:sp>
      <p:sp>
        <p:nvSpPr>
          <p:cNvPr id="4" name="Espace réservé du texte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fld id="{401FBE42-A175-49E3-B25B-84F413A53764}" type="datetimeFigureOut">
              <a:rPr lang="fr-FR" smtClean="0"/>
              <a:pPr/>
              <a:t>13/12/2023</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a:xfrm>
            <a:off x="8077200" y="6356350"/>
            <a:ext cx="609600" cy="365125"/>
          </a:xfrm>
        </p:spPr>
        <p:txBody>
          <a:bodyPr/>
          <a:lstStyle/>
          <a:p>
            <a:fld id="{85586064-7BAA-4623-AAF0-E546E13A38F5}" type="slidenum">
              <a:rPr lang="fr-FR" smtClean="0"/>
              <a:pPr/>
              <a:t>‹N°›</a:t>
            </a:fld>
            <a:endParaRPr lang="fr-FR" dirty="0"/>
          </a:p>
        </p:txBody>
      </p:sp>
      <p:sp>
        <p:nvSpPr>
          <p:cNvPr id="3" name="Espace réservé pour une image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fr-FR" smtClean="0"/>
              <a:t>Cliquez sur l'icône pour ajouter une image</a:t>
            </a:r>
            <a:endParaRPr kumimoji="0" lang="en-US" dirty="0"/>
          </a:p>
        </p:txBody>
      </p:sp>
      <p:sp>
        <p:nvSpPr>
          <p:cNvPr id="10" name="Forme libre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orme libre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orme libre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orme libre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Espace réservé du titre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fr-FR" smtClean="0"/>
              <a:t>Cliquez pour modifier le style du titre</a:t>
            </a:r>
            <a:endParaRPr kumimoji="0" lang="en-US"/>
          </a:p>
        </p:txBody>
      </p:sp>
      <p:sp>
        <p:nvSpPr>
          <p:cNvPr id="30" name="Espace réservé du texte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0" name="Espace réservé de la date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01FBE42-A175-49E3-B25B-84F413A53764}" type="datetimeFigureOut">
              <a:rPr lang="fr-FR" smtClean="0"/>
              <a:pPr/>
              <a:t>13/12/2023</a:t>
            </a:fld>
            <a:endParaRPr lang="fr-FR" dirty="0"/>
          </a:p>
        </p:txBody>
      </p:sp>
      <p:sp>
        <p:nvSpPr>
          <p:cNvPr id="22" name="Espace réservé du pied de page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fr-FR" dirty="0"/>
          </a:p>
        </p:txBody>
      </p:sp>
      <p:sp>
        <p:nvSpPr>
          <p:cNvPr id="18" name="Espace réservé du numéro de diapositive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5586064-7BAA-4623-AAF0-E546E13A38F5}" type="slidenum">
              <a:rPr lang="fr-FR" smtClean="0"/>
              <a:pPr/>
              <a:t>‹N°›</a:t>
            </a:fld>
            <a:endParaRPr lang="fr-FR" dirty="0"/>
          </a:p>
        </p:txBody>
      </p:sp>
      <p:grpSp>
        <p:nvGrpSpPr>
          <p:cNvPr id="2" name="Groupe 1"/>
          <p:cNvGrpSpPr/>
          <p:nvPr/>
        </p:nvGrpSpPr>
        <p:grpSpPr>
          <a:xfrm>
            <a:off x="-19017" y="202408"/>
            <a:ext cx="9180548" cy="649224"/>
            <a:chOff x="-19045" y="216550"/>
            <a:chExt cx="9180548" cy="649224"/>
          </a:xfrm>
        </p:grpSpPr>
        <p:sp>
          <p:nvSpPr>
            <p:cNvPr id="12" name="Forme libre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rme libre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ctr"/>
            <a:r>
              <a:rPr lang="fr-FR" dirty="0" smtClean="0"/>
              <a:t>CAHIER DES CHARGES</a:t>
            </a:r>
            <a:endParaRPr lang="fr-FR" dirty="0"/>
          </a:p>
        </p:txBody>
      </p:sp>
      <p:sp>
        <p:nvSpPr>
          <p:cNvPr id="3" name="Sous-titre 2"/>
          <p:cNvSpPr>
            <a:spLocks noGrp="1"/>
          </p:cNvSpPr>
          <p:nvPr>
            <p:ph type="subTitle" idx="1"/>
          </p:nvPr>
        </p:nvSpPr>
        <p:spPr>
          <a:xfrm>
            <a:off x="539552" y="3429000"/>
            <a:ext cx="7854696" cy="1224136"/>
          </a:xfrm>
        </p:spPr>
        <p:txBody>
          <a:bodyPr/>
          <a:lstStyle/>
          <a:p>
            <a:pPr algn="l"/>
            <a:r>
              <a:rPr lang="fr-FR" i="1" dirty="0" smtClean="0"/>
              <a:t>Présenté par: Neith BITISSI</a:t>
            </a:r>
          </a:p>
          <a:p>
            <a:pPr algn="l"/>
            <a:r>
              <a:rPr lang="fr-FR" i="1" dirty="0" smtClean="0"/>
              <a:t>Sous la supervision de: Mr Harouna  </a:t>
            </a:r>
            <a:endParaRPr lang="fr-FR" i="1" dirty="0"/>
          </a:p>
        </p:txBody>
      </p:sp>
    </p:spTree>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771800" y="836712"/>
            <a:ext cx="5915000" cy="5289451"/>
          </a:xfrm>
        </p:spPr>
        <p:txBody>
          <a:bodyPr>
            <a:normAutofit lnSpcReduction="10000"/>
          </a:bodyPr>
          <a:lstStyle/>
          <a:p>
            <a:pPr>
              <a:buNone/>
            </a:pPr>
            <a:r>
              <a:rPr lang="fr-FR" sz="2200" dirty="0" smtClean="0"/>
              <a:t>L’internaute administrateur à la possibilité de </a:t>
            </a:r>
            <a:r>
              <a:rPr lang="fr-FR" sz="2400" dirty="0" smtClean="0"/>
              <a:t>:</a:t>
            </a:r>
          </a:p>
          <a:p>
            <a:pPr>
              <a:buNone/>
            </a:pPr>
            <a:endParaRPr lang="fr-FR" sz="2400" dirty="0" smtClean="0"/>
          </a:p>
          <a:p>
            <a:pPr>
              <a:buFont typeface="Wingdings" pitchFamily="2" charset="2"/>
              <a:buChar char="Ø"/>
            </a:pPr>
            <a:r>
              <a:rPr lang="fr-FR" sz="1800" i="1" dirty="0" smtClean="0"/>
              <a:t>Ajouter des clients </a:t>
            </a:r>
          </a:p>
          <a:p>
            <a:pPr>
              <a:buFont typeface="Wingdings" pitchFamily="2" charset="2"/>
              <a:buChar char="Ø"/>
            </a:pPr>
            <a:r>
              <a:rPr lang="fr-FR" sz="1800" i="1" dirty="0" smtClean="0"/>
              <a:t>Modifier des clients</a:t>
            </a:r>
          </a:p>
          <a:p>
            <a:pPr>
              <a:buFont typeface="Wingdings" pitchFamily="2" charset="2"/>
              <a:buChar char="Ø"/>
            </a:pPr>
            <a:r>
              <a:rPr lang="fr-FR" sz="1800" i="1" dirty="0" smtClean="0"/>
              <a:t>Supprimer les clients </a:t>
            </a:r>
          </a:p>
          <a:p>
            <a:pPr>
              <a:buFont typeface="Wingdings" pitchFamily="2" charset="2"/>
              <a:buChar char="Ø"/>
            </a:pPr>
            <a:r>
              <a:rPr lang="fr-FR" sz="1800" i="1" dirty="0" smtClean="0"/>
              <a:t>Lister les clients </a:t>
            </a:r>
          </a:p>
          <a:p>
            <a:pPr>
              <a:buFont typeface="Wingdings" pitchFamily="2" charset="2"/>
              <a:buChar char="Ø"/>
            </a:pPr>
            <a:r>
              <a:rPr lang="fr-FR" sz="1800" i="1" dirty="0" smtClean="0"/>
              <a:t>Ajouter les agences</a:t>
            </a:r>
          </a:p>
          <a:p>
            <a:pPr>
              <a:buFont typeface="Wingdings" pitchFamily="2" charset="2"/>
              <a:buChar char="Ø"/>
            </a:pPr>
            <a:r>
              <a:rPr lang="fr-FR" sz="1800" i="1" dirty="0" smtClean="0"/>
              <a:t>Modifier les agences</a:t>
            </a:r>
          </a:p>
          <a:p>
            <a:pPr>
              <a:buFont typeface="Wingdings" pitchFamily="2" charset="2"/>
              <a:buChar char="Ø"/>
            </a:pPr>
            <a:r>
              <a:rPr lang="fr-FR" sz="1800" i="1" dirty="0" smtClean="0"/>
              <a:t>Supprimer les agences</a:t>
            </a:r>
          </a:p>
          <a:p>
            <a:pPr>
              <a:buFont typeface="Wingdings" pitchFamily="2" charset="2"/>
              <a:buChar char="Ø"/>
            </a:pPr>
            <a:r>
              <a:rPr lang="fr-FR" sz="1800" i="1" dirty="0" smtClean="0"/>
              <a:t>Lister les agences</a:t>
            </a:r>
          </a:p>
          <a:p>
            <a:pPr>
              <a:buFont typeface="Wingdings" pitchFamily="2" charset="2"/>
              <a:buChar char="Ø"/>
            </a:pPr>
            <a:r>
              <a:rPr lang="fr-FR" sz="1800" i="1" dirty="0" smtClean="0"/>
              <a:t>Ajouter les véhicules</a:t>
            </a:r>
          </a:p>
          <a:p>
            <a:pPr>
              <a:buFont typeface="Wingdings" pitchFamily="2" charset="2"/>
              <a:buChar char="Ø"/>
            </a:pPr>
            <a:r>
              <a:rPr lang="fr-FR" sz="1800" i="1" dirty="0" smtClean="0"/>
              <a:t>Supprimer les véhicules</a:t>
            </a:r>
          </a:p>
          <a:p>
            <a:pPr>
              <a:buFont typeface="Wingdings" pitchFamily="2" charset="2"/>
              <a:buChar char="Ø"/>
            </a:pPr>
            <a:r>
              <a:rPr lang="fr-FR" sz="1800" i="1" dirty="0" smtClean="0"/>
              <a:t>Modifier les Véhicules</a:t>
            </a:r>
          </a:p>
          <a:p>
            <a:pPr>
              <a:buFont typeface="Wingdings" pitchFamily="2" charset="2"/>
              <a:buChar char="Ø"/>
            </a:pPr>
            <a:r>
              <a:rPr lang="fr-FR" sz="1800" i="1" dirty="0" smtClean="0"/>
              <a:t>Lister les véhicules</a:t>
            </a:r>
          </a:p>
          <a:p>
            <a:pPr>
              <a:buFont typeface="Wingdings" pitchFamily="2" charset="2"/>
              <a:buChar char="Ø"/>
            </a:pPr>
            <a:r>
              <a:rPr lang="fr-FR" sz="1800" i="1" dirty="0" smtClean="0"/>
              <a:t>Répertorier les statistiques de réservations de chaque véhicule </a:t>
            </a:r>
            <a:endParaRPr lang="fr-FR" sz="1800" i="1" dirty="0"/>
          </a:p>
        </p:txBody>
      </p:sp>
      <p:pic>
        <p:nvPicPr>
          <p:cNvPr id="3074" name="Picture 2" descr="C:\Users\PC\Downloads\ingenieur-logiciel.png"/>
          <p:cNvPicPr>
            <a:picLocks noChangeAspect="1" noChangeArrowheads="1"/>
          </p:cNvPicPr>
          <p:nvPr/>
        </p:nvPicPr>
        <p:blipFill>
          <a:blip r:embed="rId2" cstate="print"/>
          <a:srcRect/>
          <a:stretch>
            <a:fillRect/>
          </a:stretch>
        </p:blipFill>
        <p:spPr bwMode="auto">
          <a:xfrm>
            <a:off x="323528" y="2132856"/>
            <a:ext cx="2217465" cy="221746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3068960"/>
            <a:ext cx="8229600" cy="1143000"/>
          </a:xfrm>
        </p:spPr>
        <p:txBody>
          <a:bodyPr/>
          <a:lstStyle/>
          <a:p>
            <a:pPr marL="1028700" indent="-1028700" algn="ctr">
              <a:buFont typeface="+mj-lt"/>
              <a:buAutoNum type="romanUcPeriod" startAt="2"/>
            </a:pPr>
            <a:r>
              <a:rPr lang="fr-FR" b="1" dirty="0" smtClean="0"/>
              <a:t>CONCEPTION DU PROJET</a:t>
            </a:r>
            <a:endParaRPr lang="fr-FR"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73832"/>
            <a:ext cx="8229600" cy="1143000"/>
          </a:xfrm>
        </p:spPr>
        <p:txBody>
          <a:bodyPr/>
          <a:lstStyle/>
          <a:p>
            <a:pPr marL="914400" indent="-914400">
              <a:buFont typeface="+mj-lt"/>
              <a:buAutoNum type="arabicPeriod"/>
            </a:pPr>
            <a:r>
              <a:rPr lang="fr-FR" b="1" dirty="0" smtClean="0"/>
              <a:t>Présentation Merise</a:t>
            </a:r>
            <a:endParaRPr lang="fr-FR" b="1" dirty="0"/>
          </a:p>
        </p:txBody>
      </p:sp>
      <p:sp>
        <p:nvSpPr>
          <p:cNvPr id="3" name="Espace réservé du contenu 2"/>
          <p:cNvSpPr>
            <a:spLocks noGrp="1"/>
          </p:cNvSpPr>
          <p:nvPr>
            <p:ph idx="1"/>
          </p:nvPr>
        </p:nvSpPr>
        <p:spPr>
          <a:xfrm>
            <a:off x="457200" y="1268760"/>
            <a:ext cx="8229600" cy="4857403"/>
          </a:xfrm>
        </p:spPr>
        <p:txBody>
          <a:bodyPr>
            <a:normAutofit/>
          </a:bodyPr>
          <a:lstStyle/>
          <a:p>
            <a:pPr algn="just">
              <a:buNone/>
            </a:pPr>
            <a:r>
              <a:rPr lang="fr-FR" sz="2800" dirty="0" smtClean="0"/>
              <a:t>	</a:t>
            </a:r>
          </a:p>
          <a:p>
            <a:pPr algn="just">
              <a:buNone/>
            </a:pPr>
            <a:r>
              <a:rPr lang="fr-FR" sz="2800" dirty="0"/>
              <a:t>	</a:t>
            </a:r>
            <a:endParaRPr lang="fr-FR" sz="2800" dirty="0" smtClean="0"/>
          </a:p>
          <a:p>
            <a:pPr algn="just">
              <a:buNone/>
            </a:pPr>
            <a:r>
              <a:rPr lang="fr-FR" sz="2800" dirty="0"/>
              <a:t>	</a:t>
            </a:r>
            <a:r>
              <a:rPr lang="fr-FR" sz="1800" dirty="0" smtClean="0"/>
              <a:t>Merise est une méthode de conception de développement et de réalisation de projet informatique. Son but est d’arriver à concevoir un système d’information .La méthode merise est basée sur la séparation des données et des traitements à effectuer en plusieurs modèles conceptuels et physiques.</a:t>
            </a:r>
          </a:p>
          <a:p>
            <a:pPr algn="just">
              <a:buNone/>
            </a:pPr>
            <a:r>
              <a:rPr lang="fr-FR" sz="1800" dirty="0"/>
              <a:t>	</a:t>
            </a:r>
            <a:endParaRPr lang="fr-FR"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548680"/>
            <a:ext cx="8229600" cy="792088"/>
          </a:xfrm>
        </p:spPr>
        <p:txBody>
          <a:bodyPr>
            <a:normAutofit fontScale="90000"/>
          </a:bodyPr>
          <a:lstStyle/>
          <a:p>
            <a:pPr marL="914400" indent="-914400">
              <a:buFont typeface="+mj-lt"/>
              <a:buAutoNum type="arabicPeriod" startAt="2"/>
            </a:pPr>
            <a:r>
              <a:rPr lang="fr-FR" b="1" dirty="0" smtClean="0"/>
              <a:t>Dictionnaire des données</a:t>
            </a:r>
            <a:endParaRPr lang="fr-FR" b="1" dirty="0"/>
          </a:p>
        </p:txBody>
      </p:sp>
      <p:sp>
        <p:nvSpPr>
          <p:cNvPr id="3" name="Espace réservé du contenu 2"/>
          <p:cNvSpPr>
            <a:spLocks noGrp="1"/>
          </p:cNvSpPr>
          <p:nvPr>
            <p:ph idx="1"/>
          </p:nvPr>
        </p:nvSpPr>
        <p:spPr>
          <a:xfrm>
            <a:off x="457200" y="1484784"/>
            <a:ext cx="8229600" cy="5256584"/>
          </a:xfrm>
        </p:spPr>
        <p:txBody>
          <a:bodyPr>
            <a:normAutofit fontScale="92500" lnSpcReduction="10000"/>
          </a:bodyPr>
          <a:lstStyle/>
          <a:p>
            <a:pPr>
              <a:buNone/>
            </a:pPr>
            <a:r>
              <a:rPr lang="fr-FR" sz="2800" dirty="0" smtClean="0"/>
              <a:t>	</a:t>
            </a:r>
            <a:r>
              <a:rPr lang="fr-FR" sz="2100" dirty="0" smtClean="0"/>
              <a:t>	Code 	 	Ab		Type			Taille</a:t>
            </a:r>
            <a:r>
              <a:rPr lang="fr-FR" sz="2100" dirty="0"/>
              <a:t>	</a:t>
            </a:r>
            <a:r>
              <a:rPr lang="fr-FR" sz="2100" dirty="0" smtClean="0">
                <a:solidFill>
                  <a:srgbClr val="C00000"/>
                </a:solidFill>
              </a:rPr>
              <a:t>id_membre</a:t>
            </a:r>
            <a:r>
              <a:rPr lang="fr-FR" sz="2100" dirty="0" smtClean="0"/>
              <a:t>			numérique			</a:t>
            </a:r>
            <a:r>
              <a:rPr lang="fr-FR" sz="2100" dirty="0" smtClean="0">
                <a:solidFill>
                  <a:srgbClr val="C00000"/>
                </a:solidFill>
              </a:rPr>
              <a:t>nom</a:t>
            </a:r>
            <a:r>
              <a:rPr lang="fr-FR" sz="2100" dirty="0" smtClean="0"/>
              <a:t>				Alphabétique			</a:t>
            </a:r>
            <a:r>
              <a:rPr lang="fr-FR" sz="2100" dirty="0" smtClean="0">
                <a:solidFill>
                  <a:srgbClr val="C00000"/>
                </a:solidFill>
              </a:rPr>
              <a:t>prénom</a:t>
            </a:r>
            <a:r>
              <a:rPr lang="fr-FR" sz="2100" dirty="0" smtClean="0"/>
              <a:t>				Alphabétique			</a:t>
            </a:r>
            <a:r>
              <a:rPr lang="fr-FR" sz="2100" dirty="0" smtClean="0">
                <a:solidFill>
                  <a:srgbClr val="C00000"/>
                </a:solidFill>
              </a:rPr>
              <a:t>login</a:t>
            </a:r>
            <a:r>
              <a:rPr lang="fr-FR" sz="2100" dirty="0" smtClean="0"/>
              <a:t>				Alphabétique			</a:t>
            </a:r>
            <a:r>
              <a:rPr lang="fr-FR" sz="2100" dirty="0" smtClean="0">
                <a:solidFill>
                  <a:srgbClr val="C00000"/>
                </a:solidFill>
              </a:rPr>
              <a:t>mot de passe</a:t>
            </a:r>
            <a:r>
              <a:rPr lang="fr-FR" sz="2100" dirty="0" smtClean="0"/>
              <a:t>	  [mdp]  		Alphabétique		</a:t>
            </a:r>
            <a:r>
              <a:rPr lang="fr-FR" sz="2100" dirty="0" smtClean="0">
                <a:solidFill>
                  <a:srgbClr val="C00000"/>
                </a:solidFill>
              </a:rPr>
              <a:t>téléphone</a:t>
            </a:r>
            <a:r>
              <a:rPr lang="fr-FR" sz="2100" dirty="0" smtClean="0"/>
              <a:t>	  [tel ]		numérique			</a:t>
            </a:r>
            <a:r>
              <a:rPr lang="fr-FR" sz="2100" dirty="0" smtClean="0">
                <a:solidFill>
                  <a:srgbClr val="C00000"/>
                </a:solidFill>
              </a:rPr>
              <a:t>email</a:t>
            </a:r>
            <a:r>
              <a:rPr lang="fr-FR" sz="2100" dirty="0" smtClean="0"/>
              <a:t>				Alphabétique			</a:t>
            </a:r>
            <a:r>
              <a:rPr lang="fr-FR" sz="2100" dirty="0" smtClean="0">
                <a:solidFill>
                  <a:srgbClr val="C00000"/>
                </a:solidFill>
              </a:rPr>
              <a:t>adresse</a:t>
            </a:r>
            <a:r>
              <a:rPr lang="fr-FR" sz="2100" dirty="0" smtClean="0"/>
              <a:t>				Alphabétique			</a:t>
            </a:r>
            <a:r>
              <a:rPr lang="fr-FR" sz="2100" dirty="0" smtClean="0">
                <a:solidFill>
                  <a:srgbClr val="C00000"/>
                </a:solidFill>
              </a:rPr>
              <a:t>code Postal</a:t>
            </a:r>
            <a:r>
              <a:rPr lang="fr-FR" sz="2100" dirty="0" smtClean="0"/>
              <a:t>	  [</a:t>
            </a:r>
            <a:r>
              <a:rPr lang="fr-FR" sz="2100" dirty="0" err="1" smtClean="0"/>
              <a:t>cp</a:t>
            </a:r>
            <a:r>
              <a:rPr lang="fr-FR" sz="2100" dirty="0" smtClean="0"/>
              <a:t>]		numérique			</a:t>
            </a:r>
            <a:r>
              <a:rPr lang="fr-FR" sz="2100" dirty="0" smtClean="0">
                <a:solidFill>
                  <a:srgbClr val="C00000"/>
                </a:solidFill>
              </a:rPr>
              <a:t>ville</a:t>
            </a:r>
            <a:r>
              <a:rPr lang="fr-FR" sz="2100" dirty="0" smtClean="0"/>
              <a:t>				Alphabétique			id_agence			numérique			nom				Alphabétique			téléphone	  [tel]		numérique			email				Alphabétique			adresse				Alphabétique			code postal	  [</a:t>
            </a:r>
            <a:r>
              <a:rPr lang="fr-FR" sz="2100" dirty="0" err="1" smtClean="0"/>
              <a:t>cp</a:t>
            </a:r>
            <a:r>
              <a:rPr lang="fr-FR" sz="2100" dirty="0" smtClean="0"/>
              <a:t>]		numérique			ville				Alphabétique			image				Alphabétique	</a:t>
            </a:r>
            <a:r>
              <a:rPr lang="fr-FR" sz="1800" dirty="0" smtClean="0"/>
              <a:t>	</a:t>
            </a:r>
            <a:endParaRPr lang="fr-FR"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11560" y="1340768"/>
            <a:ext cx="8229600" cy="3744416"/>
          </a:xfrm>
        </p:spPr>
        <p:txBody>
          <a:bodyPr>
            <a:normAutofit fontScale="92500" lnSpcReduction="10000"/>
          </a:bodyPr>
          <a:lstStyle/>
          <a:p>
            <a:pPr>
              <a:buNone/>
            </a:pPr>
            <a:r>
              <a:rPr lang="fr-FR" sz="1800" dirty="0" smtClean="0">
                <a:solidFill>
                  <a:srgbClr val="C00000"/>
                </a:solidFill>
              </a:rPr>
              <a:t>		</a:t>
            </a:r>
            <a:r>
              <a:rPr lang="fr-FR" sz="2200" dirty="0" smtClean="0">
                <a:solidFill>
                  <a:srgbClr val="0070C0"/>
                </a:solidFill>
              </a:rPr>
              <a:t>id_vehicule</a:t>
            </a:r>
            <a:r>
              <a:rPr lang="fr-FR" sz="2200" dirty="0" smtClean="0"/>
              <a:t>			numérique			</a:t>
            </a:r>
            <a:r>
              <a:rPr lang="fr-FR" sz="2200" dirty="0" smtClean="0">
                <a:solidFill>
                  <a:srgbClr val="0070C0"/>
                </a:solidFill>
              </a:rPr>
              <a:t>marque</a:t>
            </a:r>
            <a:r>
              <a:rPr lang="fr-FR" sz="2200" dirty="0" smtClean="0"/>
              <a:t>				Alphabétique			</a:t>
            </a:r>
            <a:r>
              <a:rPr lang="fr-FR" sz="2200" dirty="0" smtClean="0">
                <a:solidFill>
                  <a:srgbClr val="0070C0"/>
                </a:solidFill>
              </a:rPr>
              <a:t>modèle</a:t>
            </a:r>
            <a:r>
              <a:rPr lang="fr-FR" sz="2200" dirty="0" smtClean="0"/>
              <a:t>				Alphabétique			</a:t>
            </a:r>
            <a:r>
              <a:rPr lang="fr-FR" sz="2200" dirty="0" smtClean="0">
                <a:solidFill>
                  <a:srgbClr val="0070C0"/>
                </a:solidFill>
              </a:rPr>
              <a:t>prix Journalier</a:t>
            </a:r>
            <a:r>
              <a:rPr lang="fr-FR" sz="2200" dirty="0" smtClean="0"/>
              <a:t>	  [prixJ]		Alphabétique			</a:t>
            </a:r>
            <a:r>
              <a:rPr lang="fr-FR" sz="2200" dirty="0" smtClean="0">
                <a:solidFill>
                  <a:srgbClr val="0070C0"/>
                </a:solidFill>
              </a:rPr>
              <a:t>description</a:t>
            </a:r>
            <a:r>
              <a:rPr lang="fr-FR" sz="2200" dirty="0" smtClean="0"/>
              <a:t>	   		Alphabétique			</a:t>
            </a:r>
            <a:r>
              <a:rPr lang="fr-FR" sz="2200" dirty="0" smtClean="0">
                <a:solidFill>
                  <a:srgbClr val="0070C0"/>
                </a:solidFill>
              </a:rPr>
              <a:t>image</a:t>
            </a:r>
            <a:r>
              <a:rPr lang="fr-FR" sz="2200" dirty="0" smtClean="0"/>
              <a:t>	 	  		Alphabétique			</a:t>
            </a:r>
            <a:r>
              <a:rPr lang="fr-FR" sz="2200" dirty="0" smtClean="0">
                <a:solidFill>
                  <a:srgbClr val="0070C0"/>
                </a:solidFill>
              </a:rPr>
              <a:t>ville</a:t>
            </a:r>
            <a:r>
              <a:rPr lang="fr-FR" sz="2200" dirty="0" smtClean="0"/>
              <a:t>				Alphabétique		</a:t>
            </a:r>
          </a:p>
          <a:p>
            <a:pPr>
              <a:buNone/>
            </a:pPr>
            <a:endParaRPr lang="fr-FR" sz="2200" dirty="0"/>
          </a:p>
          <a:p>
            <a:pPr>
              <a:buNone/>
            </a:pPr>
            <a:r>
              <a:rPr lang="fr-FR" sz="2200" dirty="0" smtClean="0"/>
              <a:t>		Légende code couleurs  :</a:t>
            </a:r>
          </a:p>
          <a:p>
            <a:pPr>
              <a:buNone/>
            </a:pPr>
            <a:r>
              <a:rPr lang="fr-FR" sz="2200" dirty="0"/>
              <a:t>	</a:t>
            </a:r>
            <a:r>
              <a:rPr lang="fr-FR" sz="2200" dirty="0" smtClean="0"/>
              <a:t>			</a:t>
            </a:r>
            <a:r>
              <a:rPr lang="fr-FR" sz="2200" dirty="0" smtClean="0">
                <a:solidFill>
                  <a:srgbClr val="FF0000"/>
                </a:solidFill>
              </a:rPr>
              <a:t> Membre</a:t>
            </a:r>
            <a:endParaRPr lang="fr-FR" sz="2200" dirty="0" smtClean="0"/>
          </a:p>
          <a:p>
            <a:pPr>
              <a:buNone/>
            </a:pPr>
            <a:r>
              <a:rPr lang="fr-FR" sz="2200" dirty="0"/>
              <a:t>	</a:t>
            </a:r>
            <a:r>
              <a:rPr lang="fr-FR" sz="2200" dirty="0" smtClean="0"/>
              <a:t>			 Agence				</a:t>
            </a:r>
          </a:p>
          <a:p>
            <a:pPr>
              <a:buNone/>
            </a:pPr>
            <a:r>
              <a:rPr lang="fr-FR" sz="2200" dirty="0"/>
              <a:t>	</a:t>
            </a:r>
            <a:r>
              <a:rPr lang="fr-FR" sz="2200" dirty="0" smtClean="0"/>
              <a:t>			 </a:t>
            </a:r>
            <a:r>
              <a:rPr lang="fr-FR" sz="2200" dirty="0" smtClean="0">
                <a:solidFill>
                  <a:srgbClr val="0070C0"/>
                </a:solidFill>
              </a:rPr>
              <a:t>Véhicule	</a:t>
            </a:r>
            <a:r>
              <a:rPr lang="fr-FR" sz="2200" dirty="0" smtClean="0"/>
              <a:t>	</a:t>
            </a:r>
            <a:r>
              <a:rPr lang="fr-FR" sz="1800" dirty="0" smtClean="0"/>
              <a:t>	</a:t>
            </a:r>
            <a:endParaRPr lang="fr-FR"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485800"/>
            <a:ext cx="8229600" cy="1143000"/>
          </a:xfrm>
        </p:spPr>
        <p:txBody>
          <a:bodyPr>
            <a:normAutofit fontScale="90000"/>
          </a:bodyPr>
          <a:lstStyle/>
          <a:p>
            <a:pPr marL="914400" indent="-914400">
              <a:buFont typeface="+mj-lt"/>
              <a:buAutoNum type="arabicPeriod" startAt="3"/>
            </a:pPr>
            <a:r>
              <a:rPr lang="fr-FR" b="1" dirty="0" smtClean="0"/>
              <a:t>Détermination des relations</a:t>
            </a:r>
            <a:endParaRPr lang="fr-FR" b="1" dirty="0"/>
          </a:p>
        </p:txBody>
      </p:sp>
      <p:sp>
        <p:nvSpPr>
          <p:cNvPr id="3" name="Espace réservé du contenu 2"/>
          <p:cNvSpPr>
            <a:spLocks noGrp="1"/>
          </p:cNvSpPr>
          <p:nvPr>
            <p:ph idx="1"/>
          </p:nvPr>
        </p:nvSpPr>
        <p:spPr>
          <a:xfrm>
            <a:off x="395536" y="1844824"/>
            <a:ext cx="8229600" cy="1252736"/>
          </a:xfrm>
        </p:spPr>
        <p:txBody>
          <a:bodyPr>
            <a:normAutofit/>
          </a:bodyPr>
          <a:lstStyle/>
          <a:p>
            <a:pPr>
              <a:buFont typeface="Wingdings" pitchFamily="2" charset="2"/>
              <a:buChar char="Ø"/>
            </a:pPr>
            <a:r>
              <a:rPr lang="fr-FR" sz="1800" dirty="0" smtClean="0"/>
              <a:t>Un membre</a:t>
            </a:r>
            <a:r>
              <a:rPr lang="fr-FR" sz="1800" dirty="0" smtClean="0">
                <a:solidFill>
                  <a:srgbClr val="FF0000"/>
                </a:solidFill>
              </a:rPr>
              <a:t> 		</a:t>
            </a:r>
            <a:r>
              <a:rPr lang="fr-FR" sz="1800" i="1" dirty="0" smtClean="0">
                <a:solidFill>
                  <a:srgbClr val="FF0000"/>
                </a:solidFill>
              </a:rPr>
              <a:t>loue</a:t>
            </a:r>
            <a:r>
              <a:rPr lang="fr-FR" sz="1800" dirty="0" smtClean="0">
                <a:solidFill>
                  <a:srgbClr val="FF0000"/>
                </a:solidFill>
              </a:rPr>
              <a:t> 		</a:t>
            </a:r>
            <a:r>
              <a:rPr lang="fr-FR" sz="1800" dirty="0" smtClean="0"/>
              <a:t>des véhicules</a:t>
            </a:r>
          </a:p>
          <a:p>
            <a:pPr>
              <a:buFont typeface="Wingdings" pitchFamily="2" charset="2"/>
              <a:buChar char="Ø"/>
            </a:pPr>
            <a:r>
              <a:rPr lang="fr-FR" sz="1800" dirty="0" smtClean="0"/>
              <a:t>Un membre 		</a:t>
            </a:r>
            <a:r>
              <a:rPr lang="fr-FR" sz="1800" i="1" dirty="0" smtClean="0">
                <a:solidFill>
                  <a:srgbClr val="FF0000"/>
                </a:solidFill>
              </a:rPr>
              <a:t>gère</a:t>
            </a:r>
            <a:r>
              <a:rPr lang="fr-FR" sz="1800" dirty="0" smtClean="0"/>
              <a:t> 		des véhicules </a:t>
            </a:r>
          </a:p>
          <a:p>
            <a:pPr>
              <a:buFont typeface="Wingdings" pitchFamily="2" charset="2"/>
              <a:buChar char="Ø"/>
            </a:pPr>
            <a:r>
              <a:rPr lang="fr-FR" sz="1800" dirty="0" smtClean="0"/>
              <a:t>Une agence</a:t>
            </a:r>
            <a:r>
              <a:rPr lang="fr-FR" sz="1800" dirty="0" smtClean="0">
                <a:solidFill>
                  <a:srgbClr val="FF0000"/>
                </a:solidFill>
              </a:rPr>
              <a:t> 		</a:t>
            </a:r>
            <a:r>
              <a:rPr lang="fr-FR" sz="1800" i="1" dirty="0" smtClean="0">
                <a:solidFill>
                  <a:srgbClr val="FF0000"/>
                </a:solidFill>
              </a:rPr>
              <a:t>possède</a:t>
            </a:r>
            <a:r>
              <a:rPr lang="fr-FR" sz="1800" dirty="0" smtClean="0">
                <a:solidFill>
                  <a:srgbClr val="FF0000"/>
                </a:solidFill>
              </a:rPr>
              <a:t> 		</a:t>
            </a:r>
            <a:r>
              <a:rPr lang="fr-FR" sz="1800" dirty="0" smtClean="0"/>
              <a:t>des véhicules</a:t>
            </a:r>
          </a:p>
          <a:p>
            <a:pPr>
              <a:buNone/>
            </a:pPr>
            <a:endParaRPr lang="fr-FR" sz="1800" dirty="0"/>
          </a:p>
        </p:txBody>
      </p:sp>
      <p:sp>
        <p:nvSpPr>
          <p:cNvPr id="4" name="Espace réservé du contenu 2"/>
          <p:cNvSpPr txBox="1">
            <a:spLocks/>
          </p:cNvSpPr>
          <p:nvPr/>
        </p:nvSpPr>
        <p:spPr>
          <a:xfrm>
            <a:off x="539552" y="2996952"/>
            <a:ext cx="7272808" cy="374441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fr-FR" sz="1800" b="0" i="0" u="sng" strike="noStrike" kern="1200" cap="none" spc="0" normalizeH="0" baseline="0" noProof="0" dirty="0" smtClean="0">
                <a:ln>
                  <a:noFill/>
                </a:ln>
                <a:solidFill>
                  <a:schemeClr val="tx1"/>
                </a:solidFill>
                <a:effectLst/>
                <a:uLnTx/>
                <a:uFillTx/>
                <a:latin typeface="+mn-lt"/>
                <a:ea typeface="+mn-ea"/>
                <a:cs typeface="+mn-cs"/>
              </a:rPr>
              <a:t>Par extension</a:t>
            </a:r>
            <a:r>
              <a:rPr kumimoji="0" lang="fr-FR" sz="1800" b="0" i="0" u="sng" strike="noStrike" kern="1200" cap="none" spc="0" normalizeH="0" noProof="0" dirty="0" smtClean="0">
                <a:ln>
                  <a:noFill/>
                </a:ln>
                <a:solidFill>
                  <a:schemeClr val="tx1"/>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fr-FR"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fr-FR" sz="1800" b="0" i="0" u="none" strike="noStrike" kern="1200" cap="none" spc="0" normalizeH="0" baseline="0" noProof="0" dirty="0" smtClean="0">
                <a:ln>
                  <a:noFill/>
                </a:ln>
                <a:solidFill>
                  <a:schemeClr val="tx1"/>
                </a:solidFill>
                <a:effectLst/>
                <a:uLnTx/>
                <a:uFillTx/>
                <a:latin typeface="+mn-lt"/>
                <a:ea typeface="+mn-ea"/>
                <a:cs typeface="+mn-cs"/>
              </a:rPr>
              <a:t>Un membre</a:t>
            </a:r>
            <a:r>
              <a:rPr kumimoji="0" lang="fr-FR" sz="1800" b="0" i="0" u="none" strike="noStrike" kern="1200" cap="none" spc="0" normalizeH="0" baseline="0" noProof="0" dirty="0" smtClean="0">
                <a:ln>
                  <a:noFill/>
                </a:ln>
                <a:solidFill>
                  <a:srgbClr val="FF0000"/>
                </a:solidFill>
                <a:effectLst/>
                <a:uLnTx/>
                <a:uFillTx/>
                <a:latin typeface="+mn-lt"/>
                <a:ea typeface="+mn-ea"/>
                <a:cs typeface="+mn-cs"/>
              </a:rPr>
              <a:t> 	 </a:t>
            </a:r>
            <a:r>
              <a:rPr kumimoji="0" lang="fr-FR" sz="1800" b="0" i="1" u="none" strike="noStrike" kern="1200" cap="none" spc="0" normalizeH="0" baseline="0" noProof="0" dirty="0" smtClean="0">
                <a:ln>
                  <a:noFill/>
                </a:ln>
                <a:solidFill>
                  <a:srgbClr val="FF0000"/>
                </a:solidFill>
                <a:effectLst/>
                <a:uLnTx/>
                <a:uFillTx/>
                <a:latin typeface="+mn-lt"/>
                <a:ea typeface="+mn-ea"/>
                <a:cs typeface="+mn-cs"/>
              </a:rPr>
              <a:t>peut  ajouter</a:t>
            </a:r>
            <a:r>
              <a:rPr lang="fr-FR" dirty="0" smtClean="0">
                <a:solidFill>
                  <a:srgbClr val="FF0000"/>
                </a:solidFill>
              </a:rPr>
              <a:t> 	</a:t>
            </a:r>
            <a:r>
              <a:rPr lang="fr-FR" dirty="0" smtClean="0"/>
              <a:t>les</a:t>
            </a:r>
            <a:r>
              <a:rPr kumimoji="0" lang="fr-FR" sz="1800" b="0" i="0" u="none" strike="noStrike" kern="1200" cap="none" spc="0" normalizeH="0" baseline="0" noProof="0" dirty="0" smtClean="0">
                <a:ln>
                  <a:noFill/>
                </a:ln>
                <a:solidFill>
                  <a:schemeClr val="tx1"/>
                </a:solidFill>
                <a:effectLst/>
                <a:uLnTx/>
                <a:uFillTx/>
                <a:latin typeface="+mn-lt"/>
                <a:ea typeface="+mn-ea"/>
                <a:cs typeface="+mn-cs"/>
              </a:rPr>
              <a:t> véhicules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fr-FR" sz="1800" b="0" i="0" u="none" strike="noStrike" kern="1200" cap="none" spc="0" normalizeH="0" baseline="0" noProof="0" dirty="0" smtClean="0">
                <a:ln>
                  <a:noFill/>
                </a:ln>
                <a:solidFill>
                  <a:schemeClr val="tx1"/>
                </a:solidFill>
                <a:effectLst/>
                <a:uLnTx/>
                <a:uFillTx/>
                <a:latin typeface="+mn-lt"/>
                <a:ea typeface="+mn-ea"/>
                <a:cs typeface="+mn-cs"/>
              </a:rPr>
              <a:t>Un membre	 </a:t>
            </a:r>
            <a:r>
              <a:rPr lang="fr-FR" dirty="0" smtClean="0"/>
              <a:t> </a:t>
            </a:r>
            <a:r>
              <a:rPr lang="fr-FR" i="1" dirty="0" smtClean="0">
                <a:solidFill>
                  <a:srgbClr val="FF0000"/>
                </a:solidFill>
              </a:rPr>
              <a:t>peut modifier 	</a:t>
            </a:r>
            <a:r>
              <a:rPr lang="fr-FR" dirty="0" smtClean="0"/>
              <a:t>les</a:t>
            </a:r>
            <a:r>
              <a:rPr kumimoji="0" lang="fr-FR" sz="1800" b="0" i="0" u="none" strike="noStrike" kern="1200" cap="none" spc="0" normalizeH="0" baseline="0" noProof="0" dirty="0" smtClean="0">
                <a:ln>
                  <a:noFill/>
                </a:ln>
                <a:solidFill>
                  <a:schemeClr val="tx1"/>
                </a:solidFill>
                <a:effectLst/>
                <a:uLnTx/>
                <a:uFillTx/>
                <a:latin typeface="+mn-lt"/>
                <a:ea typeface="+mn-ea"/>
                <a:cs typeface="+mn-cs"/>
              </a:rPr>
              <a:t> véhicules </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fr-FR" sz="1800" b="0" i="0" u="none" strike="noStrike" kern="1200" cap="none" spc="0" normalizeH="0" baseline="0" noProof="0" dirty="0" smtClean="0">
                <a:ln>
                  <a:noFill/>
                </a:ln>
                <a:solidFill>
                  <a:schemeClr val="tx1"/>
                </a:solidFill>
                <a:effectLst/>
                <a:uLnTx/>
                <a:uFillTx/>
                <a:latin typeface="+mn-lt"/>
                <a:ea typeface="+mn-ea"/>
                <a:cs typeface="+mn-cs"/>
              </a:rPr>
              <a:t>Un</a:t>
            </a:r>
            <a:r>
              <a:rPr kumimoji="0" lang="fr-FR" sz="1800" b="0" i="0" u="none" strike="noStrike" kern="1200" cap="none" spc="0" normalizeH="0" noProof="0" dirty="0" smtClean="0">
                <a:ln>
                  <a:noFill/>
                </a:ln>
                <a:solidFill>
                  <a:schemeClr val="tx1"/>
                </a:solidFill>
                <a:effectLst/>
                <a:uLnTx/>
                <a:uFillTx/>
                <a:latin typeface="+mn-lt"/>
                <a:ea typeface="+mn-ea"/>
                <a:cs typeface="+mn-cs"/>
              </a:rPr>
              <a:t> membre 	</a:t>
            </a:r>
            <a:r>
              <a:rPr kumimoji="0" lang="fr-FR" sz="1800" b="0" i="1" u="none" strike="noStrike" kern="1200" cap="none" spc="0" normalizeH="0" noProof="0" dirty="0" smtClean="0">
                <a:ln>
                  <a:noFill/>
                </a:ln>
                <a:solidFill>
                  <a:srgbClr val="FF0000"/>
                </a:solidFill>
                <a:effectLst/>
                <a:uLnTx/>
                <a:uFillTx/>
                <a:latin typeface="+mn-lt"/>
                <a:ea typeface="+mn-ea"/>
                <a:cs typeface="+mn-cs"/>
              </a:rPr>
              <a:t>peut supprimer 	</a:t>
            </a:r>
            <a:r>
              <a:rPr lang="fr-FR" dirty="0" smtClean="0"/>
              <a:t>les</a:t>
            </a:r>
            <a:r>
              <a:rPr kumimoji="0" lang="fr-FR" sz="1800" b="0" i="0" u="none" strike="noStrike" kern="1200" cap="none" spc="0" normalizeH="0" noProof="0" dirty="0" smtClean="0">
                <a:ln>
                  <a:noFill/>
                </a:ln>
                <a:solidFill>
                  <a:schemeClr val="tx1"/>
                </a:solidFill>
                <a:effectLst/>
                <a:uLnTx/>
                <a:uFillTx/>
                <a:latin typeface="+mn-lt"/>
                <a:ea typeface="+mn-ea"/>
                <a:cs typeface="+mn-cs"/>
              </a:rPr>
              <a:t> vehicule 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r>
              <a:rPr lang="fr-FR" baseline="0" dirty="0" smtClean="0"/>
              <a:t>Un</a:t>
            </a:r>
            <a:r>
              <a:rPr lang="fr-FR" dirty="0" smtClean="0"/>
              <a:t> membre</a:t>
            </a:r>
            <a:r>
              <a:rPr lang="fr-FR" i="1" dirty="0" smtClean="0">
                <a:solidFill>
                  <a:srgbClr val="FF0000"/>
                </a:solidFill>
              </a:rPr>
              <a:t> 	lister 		</a:t>
            </a:r>
            <a:r>
              <a:rPr lang="fr-FR" dirty="0" smtClean="0"/>
              <a:t>les vehicules</a:t>
            </a:r>
          </a:p>
          <a:p>
            <a:pPr marL="342900" lvl="0" indent="-342900">
              <a:spcBef>
                <a:spcPct val="20000"/>
              </a:spcBef>
              <a:buFont typeface="Wingdings" pitchFamily="2" charset="2"/>
              <a:buChar char="Ø"/>
              <a:defRPr/>
            </a:pPr>
            <a:r>
              <a:rPr lang="fr-FR" dirty="0"/>
              <a:t>Un membre</a:t>
            </a:r>
            <a:r>
              <a:rPr lang="fr-FR" dirty="0">
                <a:solidFill>
                  <a:srgbClr val="FF0000"/>
                </a:solidFill>
              </a:rPr>
              <a:t>  </a:t>
            </a:r>
            <a:r>
              <a:rPr lang="fr-FR" dirty="0" smtClean="0">
                <a:solidFill>
                  <a:srgbClr val="FF0000"/>
                </a:solidFill>
              </a:rPr>
              <a:t>	</a:t>
            </a:r>
            <a:r>
              <a:rPr lang="fr-FR" i="1" dirty="0" smtClean="0">
                <a:solidFill>
                  <a:srgbClr val="FF0000"/>
                </a:solidFill>
              </a:rPr>
              <a:t>peut  ajouter	</a:t>
            </a:r>
            <a:r>
              <a:rPr lang="fr-FR" dirty="0" smtClean="0"/>
              <a:t>les agences</a:t>
            </a:r>
            <a:endParaRPr lang="fr-FR" dirty="0"/>
          </a:p>
          <a:p>
            <a:pPr marL="342900" lvl="0" indent="-342900">
              <a:spcBef>
                <a:spcPct val="20000"/>
              </a:spcBef>
              <a:buFont typeface="Wingdings" pitchFamily="2" charset="2"/>
              <a:buChar char="Ø"/>
              <a:defRPr/>
            </a:pPr>
            <a:r>
              <a:rPr lang="fr-FR" dirty="0"/>
              <a:t>Un membre  </a:t>
            </a:r>
            <a:r>
              <a:rPr lang="fr-FR" dirty="0" smtClean="0"/>
              <a:t>	</a:t>
            </a:r>
            <a:r>
              <a:rPr lang="fr-FR" i="1" dirty="0" smtClean="0">
                <a:solidFill>
                  <a:srgbClr val="FF0000"/>
                </a:solidFill>
              </a:rPr>
              <a:t>peut </a:t>
            </a:r>
            <a:r>
              <a:rPr lang="fr-FR" i="1" dirty="0">
                <a:solidFill>
                  <a:srgbClr val="FF0000"/>
                </a:solidFill>
              </a:rPr>
              <a:t>modifier </a:t>
            </a:r>
            <a:r>
              <a:rPr lang="fr-FR" i="1" dirty="0" smtClean="0">
                <a:solidFill>
                  <a:srgbClr val="FF0000"/>
                </a:solidFill>
              </a:rPr>
              <a:t>	</a:t>
            </a:r>
            <a:r>
              <a:rPr lang="fr-FR" dirty="0" smtClean="0"/>
              <a:t>les agences </a:t>
            </a:r>
            <a:endParaRPr lang="fr-FR" dirty="0"/>
          </a:p>
          <a:p>
            <a:pPr marL="342900" lvl="0" indent="-342900">
              <a:spcBef>
                <a:spcPct val="20000"/>
              </a:spcBef>
              <a:buFont typeface="Wingdings" pitchFamily="2" charset="2"/>
              <a:buChar char="Ø"/>
              <a:defRPr/>
            </a:pPr>
            <a:r>
              <a:rPr lang="fr-FR" dirty="0"/>
              <a:t>Un membre 	</a:t>
            </a:r>
            <a:r>
              <a:rPr lang="fr-FR" i="1" dirty="0" smtClean="0">
                <a:solidFill>
                  <a:srgbClr val="FF0000"/>
                </a:solidFill>
              </a:rPr>
              <a:t>lister</a:t>
            </a:r>
            <a:r>
              <a:rPr lang="fr-FR" dirty="0" smtClean="0">
                <a:solidFill>
                  <a:srgbClr val="FF0000"/>
                </a:solidFill>
              </a:rPr>
              <a:t> 		</a:t>
            </a:r>
            <a:r>
              <a:rPr lang="fr-FR" dirty="0" smtClean="0"/>
              <a:t>les agences</a:t>
            </a:r>
            <a:endParaRPr lang="fr-FR" dirty="0"/>
          </a:p>
          <a:p>
            <a:pPr marL="342900" lvl="0" indent="-342900">
              <a:spcBef>
                <a:spcPct val="20000"/>
              </a:spcBef>
              <a:defRPr/>
            </a:pPr>
            <a:endParaRPr lang="fr-FR" dirty="0"/>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fr-FR" sz="1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fr-FR" sz="1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marL="914400" indent="-914400">
              <a:buFont typeface="+mj-lt"/>
              <a:buAutoNum type="arabicPeriod" startAt="4"/>
            </a:pPr>
            <a:r>
              <a:rPr lang="fr-FR" b="1" dirty="0" smtClean="0"/>
              <a:t>Modèle Conceptuel des Données</a:t>
            </a:r>
            <a:endParaRPr lang="fr-FR" b="1" dirty="0"/>
          </a:p>
        </p:txBody>
      </p:sp>
      <p:pic>
        <p:nvPicPr>
          <p:cNvPr id="4099" name="Picture 3" descr="C:\Users\PC\OneDrive\Images\Captures d’écran\Capture d'écran 2023-12-12 213612.png"/>
          <p:cNvPicPr>
            <a:picLocks noChangeAspect="1" noChangeArrowheads="1"/>
          </p:cNvPicPr>
          <p:nvPr/>
        </p:nvPicPr>
        <p:blipFill>
          <a:blip r:embed="rId2" cstate="print"/>
          <a:srcRect/>
          <a:stretch>
            <a:fillRect/>
          </a:stretch>
        </p:blipFill>
        <p:spPr bwMode="auto">
          <a:xfrm>
            <a:off x="755576" y="2492896"/>
            <a:ext cx="7416824" cy="37444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41784"/>
            <a:ext cx="8229600" cy="1143000"/>
          </a:xfrm>
        </p:spPr>
        <p:txBody>
          <a:bodyPr>
            <a:normAutofit fontScale="90000"/>
          </a:bodyPr>
          <a:lstStyle/>
          <a:p>
            <a:pPr marL="914400" indent="-914400">
              <a:buFont typeface="+mj-lt"/>
              <a:buAutoNum type="arabicPeriod" startAt="5"/>
            </a:pPr>
            <a:r>
              <a:rPr lang="fr-FR" b="1" dirty="0" smtClean="0"/>
              <a:t>Modèles logiques des données</a:t>
            </a:r>
            <a:endParaRPr lang="fr-FR" b="1" dirty="0"/>
          </a:p>
        </p:txBody>
      </p:sp>
      <p:pic>
        <p:nvPicPr>
          <p:cNvPr id="5123" name="Picture 3" descr="C:\Users\PC\OneDrive\Images\Captures d’écran\Capture d'écran 2023-12-12 213639.png"/>
          <p:cNvPicPr>
            <a:picLocks noChangeAspect="1" noChangeArrowheads="1"/>
          </p:cNvPicPr>
          <p:nvPr/>
        </p:nvPicPr>
        <p:blipFill>
          <a:blip r:embed="rId2" cstate="print"/>
          <a:srcRect/>
          <a:stretch>
            <a:fillRect/>
          </a:stretch>
        </p:blipFill>
        <p:spPr bwMode="auto">
          <a:xfrm>
            <a:off x="827584" y="1772817"/>
            <a:ext cx="7560840" cy="41903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332656"/>
            <a:ext cx="8229600" cy="1143000"/>
          </a:xfrm>
        </p:spPr>
        <p:txBody>
          <a:bodyPr/>
          <a:lstStyle/>
          <a:p>
            <a:pPr marL="914400" indent="-914400">
              <a:buFont typeface="+mj-lt"/>
              <a:buAutoNum type="arabicPeriod" startAt="6"/>
            </a:pPr>
            <a:r>
              <a:rPr lang="fr-FR" b="1" dirty="0" smtClean="0"/>
              <a:t>Modèle Logique Textuel</a:t>
            </a:r>
            <a:endParaRPr lang="fr-FR" b="1" dirty="0"/>
          </a:p>
        </p:txBody>
      </p:sp>
      <p:sp>
        <p:nvSpPr>
          <p:cNvPr id="3" name="Espace réservé du contenu 2"/>
          <p:cNvSpPr>
            <a:spLocks noGrp="1"/>
          </p:cNvSpPr>
          <p:nvPr>
            <p:ph idx="1"/>
          </p:nvPr>
        </p:nvSpPr>
        <p:spPr/>
        <p:txBody>
          <a:bodyPr>
            <a:normAutofit/>
          </a:bodyPr>
          <a:lstStyle/>
          <a:p>
            <a:pPr>
              <a:buFont typeface="Wingdings" pitchFamily="2" charset="2"/>
              <a:buChar char="q"/>
            </a:pPr>
            <a:r>
              <a:rPr lang="fr-FR" sz="1800" dirty="0" smtClean="0">
                <a:solidFill>
                  <a:srgbClr val="FF0000"/>
                </a:solidFill>
              </a:rPr>
              <a:t>Agence</a:t>
            </a:r>
            <a:r>
              <a:rPr lang="fr-FR" sz="1800" dirty="0" smtClean="0"/>
              <a:t> </a:t>
            </a:r>
            <a:r>
              <a:rPr lang="fr-FR" sz="1800" dirty="0"/>
              <a:t>= (</a:t>
            </a:r>
            <a:r>
              <a:rPr lang="fr-FR" sz="1800" dirty="0" smtClean="0"/>
              <a:t>id_agence </a:t>
            </a:r>
            <a:r>
              <a:rPr lang="fr-FR" sz="1400" i="1" dirty="0" smtClean="0">
                <a:solidFill>
                  <a:schemeClr val="bg1">
                    <a:lumMod val="75000"/>
                  </a:schemeClr>
                </a:solidFill>
              </a:rPr>
              <a:t>INT</a:t>
            </a:r>
            <a:r>
              <a:rPr lang="fr-FR" sz="1800" dirty="0" smtClean="0"/>
              <a:t>, </a:t>
            </a:r>
            <a:r>
              <a:rPr lang="fr-FR" sz="1800" dirty="0"/>
              <a:t>nom </a:t>
            </a:r>
            <a:r>
              <a:rPr lang="fr-FR" sz="1400" i="1" dirty="0">
                <a:solidFill>
                  <a:schemeClr val="bg1">
                    <a:lumMod val="75000"/>
                  </a:schemeClr>
                </a:solidFill>
              </a:rPr>
              <a:t>VARCHAR(50), </a:t>
            </a:r>
            <a:r>
              <a:rPr lang="fr-FR" sz="1800" dirty="0"/>
              <a:t>tel </a:t>
            </a:r>
            <a:r>
              <a:rPr lang="fr-FR" sz="1400" i="1" dirty="0">
                <a:solidFill>
                  <a:schemeClr val="bg1">
                    <a:lumMod val="75000"/>
                  </a:schemeClr>
                </a:solidFill>
              </a:rPr>
              <a:t>INT</a:t>
            </a:r>
            <a:r>
              <a:rPr lang="fr-FR" sz="1800" dirty="0"/>
              <a:t>, email </a:t>
            </a:r>
            <a:r>
              <a:rPr lang="fr-FR" sz="1400" i="1" dirty="0">
                <a:solidFill>
                  <a:schemeClr val="bg1">
                    <a:lumMod val="75000"/>
                  </a:schemeClr>
                </a:solidFill>
              </a:rPr>
              <a:t>VARCHAR(50), </a:t>
            </a:r>
            <a:r>
              <a:rPr lang="fr-FR" sz="1800" dirty="0"/>
              <a:t>adresse </a:t>
            </a:r>
            <a:r>
              <a:rPr lang="fr-FR" sz="1400" i="1" dirty="0">
                <a:solidFill>
                  <a:schemeClr val="bg1">
                    <a:lumMod val="75000"/>
                  </a:schemeClr>
                </a:solidFill>
              </a:rPr>
              <a:t>VARCHAR(50), </a:t>
            </a:r>
            <a:r>
              <a:rPr lang="fr-FR" sz="1800" dirty="0"/>
              <a:t>cp </a:t>
            </a:r>
            <a:r>
              <a:rPr lang="fr-FR" sz="1400" i="1" dirty="0" smtClean="0">
                <a:solidFill>
                  <a:schemeClr val="bg1">
                    <a:lumMod val="75000"/>
                  </a:schemeClr>
                </a:solidFill>
              </a:rPr>
              <a:t>INT</a:t>
            </a:r>
            <a:r>
              <a:rPr lang="fr-FR" sz="1800" dirty="0" smtClean="0"/>
              <a:t>, </a:t>
            </a:r>
            <a:r>
              <a:rPr lang="fr-FR" sz="1800" dirty="0"/>
              <a:t>ville </a:t>
            </a:r>
            <a:r>
              <a:rPr lang="fr-FR" sz="1400" i="1" dirty="0">
                <a:solidFill>
                  <a:schemeClr val="bg1">
                    <a:lumMod val="75000"/>
                  </a:schemeClr>
                </a:solidFill>
              </a:rPr>
              <a:t>VARCHAR(50), </a:t>
            </a:r>
            <a:r>
              <a:rPr lang="fr-FR" sz="1800" dirty="0"/>
              <a:t>image </a:t>
            </a:r>
            <a:r>
              <a:rPr lang="fr-FR" sz="1400" i="1" dirty="0">
                <a:solidFill>
                  <a:schemeClr val="bg1">
                    <a:lumMod val="75000"/>
                  </a:schemeClr>
                </a:solidFill>
              </a:rPr>
              <a:t>VARCHAR(50</a:t>
            </a:r>
            <a:r>
              <a:rPr lang="fr-FR" sz="1400" i="1" dirty="0" smtClean="0">
                <a:solidFill>
                  <a:schemeClr val="bg1">
                    <a:lumMod val="75000"/>
                  </a:schemeClr>
                </a:solidFill>
              </a:rPr>
              <a:t>)</a:t>
            </a:r>
            <a:r>
              <a:rPr lang="fr-FR" sz="1800" dirty="0" smtClean="0"/>
              <a:t>);</a:t>
            </a:r>
          </a:p>
          <a:p>
            <a:pPr>
              <a:buNone/>
            </a:pPr>
            <a:endParaRPr lang="fr-FR" sz="1800" dirty="0"/>
          </a:p>
          <a:p>
            <a:pPr>
              <a:buFont typeface="Wingdings" pitchFamily="2" charset="2"/>
              <a:buChar char="q"/>
            </a:pPr>
            <a:r>
              <a:rPr lang="fr-FR" sz="1800" dirty="0">
                <a:solidFill>
                  <a:srgbClr val="FF0000"/>
                </a:solidFill>
              </a:rPr>
              <a:t>Vehicule</a:t>
            </a:r>
            <a:r>
              <a:rPr lang="fr-FR" sz="1800" dirty="0"/>
              <a:t> = (</a:t>
            </a:r>
            <a:r>
              <a:rPr lang="fr-FR" sz="1800" dirty="0" smtClean="0"/>
              <a:t>id_vehicule </a:t>
            </a:r>
            <a:r>
              <a:rPr lang="fr-FR" sz="1400" i="1" dirty="0" smtClean="0">
                <a:solidFill>
                  <a:schemeClr val="bg1">
                    <a:lumMod val="75000"/>
                  </a:schemeClr>
                </a:solidFill>
              </a:rPr>
              <a:t>INT</a:t>
            </a:r>
            <a:r>
              <a:rPr lang="fr-FR" sz="1800" dirty="0" smtClean="0"/>
              <a:t>, </a:t>
            </a:r>
            <a:r>
              <a:rPr lang="fr-FR" sz="1800" dirty="0"/>
              <a:t>marque </a:t>
            </a:r>
            <a:r>
              <a:rPr lang="fr-FR" sz="1400" i="1" dirty="0">
                <a:solidFill>
                  <a:schemeClr val="bg1">
                    <a:lumMod val="75000"/>
                  </a:schemeClr>
                </a:solidFill>
              </a:rPr>
              <a:t>VARCHAR(50), </a:t>
            </a:r>
            <a:r>
              <a:rPr lang="fr-FR" sz="1800" dirty="0"/>
              <a:t>modele </a:t>
            </a:r>
            <a:r>
              <a:rPr lang="fr-FR" sz="1400" i="1" dirty="0">
                <a:solidFill>
                  <a:schemeClr val="bg1">
                    <a:lumMod val="75000"/>
                  </a:schemeClr>
                </a:solidFill>
              </a:rPr>
              <a:t>VARCHAR(50), </a:t>
            </a:r>
            <a:r>
              <a:rPr lang="fr-FR" sz="1800" dirty="0" smtClean="0"/>
              <a:t>prix_journalier </a:t>
            </a:r>
            <a:r>
              <a:rPr lang="fr-FR" sz="1400" i="1" dirty="0">
                <a:solidFill>
                  <a:schemeClr val="bg1">
                    <a:lumMod val="75000"/>
                  </a:schemeClr>
                </a:solidFill>
              </a:rPr>
              <a:t>DOUBLE</a:t>
            </a:r>
            <a:r>
              <a:rPr lang="fr-FR" sz="1800" dirty="0"/>
              <a:t>, description </a:t>
            </a:r>
            <a:r>
              <a:rPr lang="fr-FR" sz="1400" i="1" dirty="0">
                <a:solidFill>
                  <a:schemeClr val="bg1">
                    <a:lumMod val="75000"/>
                  </a:schemeClr>
                </a:solidFill>
              </a:rPr>
              <a:t>VARCHAR(50), </a:t>
            </a:r>
            <a:r>
              <a:rPr lang="fr-FR" sz="1800" dirty="0"/>
              <a:t>image </a:t>
            </a:r>
            <a:r>
              <a:rPr lang="fr-FR" sz="1400" i="1" dirty="0">
                <a:solidFill>
                  <a:schemeClr val="bg1">
                    <a:lumMod val="75000"/>
                  </a:schemeClr>
                </a:solidFill>
              </a:rPr>
              <a:t>VARCHAR(50), </a:t>
            </a:r>
            <a:r>
              <a:rPr lang="fr-FR" sz="1800" dirty="0"/>
              <a:t>ville </a:t>
            </a:r>
            <a:r>
              <a:rPr lang="fr-FR" sz="1400" i="1" dirty="0">
                <a:solidFill>
                  <a:schemeClr val="bg1">
                    <a:lumMod val="75000"/>
                  </a:schemeClr>
                </a:solidFill>
              </a:rPr>
              <a:t>VARCHAR(50), </a:t>
            </a:r>
            <a:r>
              <a:rPr lang="fr-FR" sz="1800" dirty="0"/>
              <a:t>#idA</a:t>
            </a:r>
            <a:r>
              <a:rPr lang="fr-FR" sz="1800" dirty="0" smtClean="0"/>
              <a:t>);</a:t>
            </a:r>
          </a:p>
          <a:p>
            <a:pPr>
              <a:buNone/>
            </a:pPr>
            <a:endParaRPr lang="fr-FR" sz="1800" dirty="0"/>
          </a:p>
          <a:p>
            <a:pPr>
              <a:buFont typeface="Wingdings" pitchFamily="2" charset="2"/>
              <a:buChar char="q"/>
            </a:pPr>
            <a:r>
              <a:rPr lang="fr-FR" sz="1800" dirty="0">
                <a:solidFill>
                  <a:srgbClr val="FF0000"/>
                </a:solidFill>
              </a:rPr>
              <a:t>Membre </a:t>
            </a:r>
            <a:r>
              <a:rPr lang="fr-FR" sz="1800" dirty="0"/>
              <a:t>= (</a:t>
            </a:r>
            <a:r>
              <a:rPr lang="fr-FR" sz="1800" dirty="0" smtClean="0"/>
              <a:t>id_membre </a:t>
            </a:r>
            <a:r>
              <a:rPr lang="fr-FR" sz="1400" i="1" dirty="0">
                <a:solidFill>
                  <a:schemeClr val="bg1">
                    <a:lumMod val="75000"/>
                  </a:schemeClr>
                </a:solidFill>
              </a:rPr>
              <a:t>INT</a:t>
            </a:r>
            <a:r>
              <a:rPr lang="fr-FR" sz="1800" dirty="0"/>
              <a:t>, prenom </a:t>
            </a:r>
            <a:r>
              <a:rPr lang="fr-FR" sz="1400" i="1" dirty="0">
                <a:solidFill>
                  <a:schemeClr val="bg1">
                    <a:lumMod val="75000"/>
                  </a:schemeClr>
                </a:solidFill>
              </a:rPr>
              <a:t>VARCHAR(50), </a:t>
            </a:r>
            <a:r>
              <a:rPr lang="fr-FR" sz="1800" dirty="0"/>
              <a:t>nom </a:t>
            </a:r>
            <a:r>
              <a:rPr lang="fr-FR" sz="1400" i="1" dirty="0">
                <a:solidFill>
                  <a:schemeClr val="bg1">
                    <a:lumMod val="75000"/>
                  </a:schemeClr>
                </a:solidFill>
              </a:rPr>
              <a:t>VARCHAR(50), </a:t>
            </a:r>
            <a:r>
              <a:rPr lang="fr-FR" sz="1800" dirty="0"/>
              <a:t>login </a:t>
            </a:r>
            <a:r>
              <a:rPr lang="fr-FR" sz="1400" i="1" dirty="0">
                <a:solidFill>
                  <a:schemeClr val="bg1">
                    <a:lumMod val="75000"/>
                  </a:schemeClr>
                </a:solidFill>
              </a:rPr>
              <a:t>VARCHAR(50), </a:t>
            </a:r>
            <a:r>
              <a:rPr lang="fr-FR" sz="1800" dirty="0"/>
              <a:t>mdp </a:t>
            </a:r>
            <a:r>
              <a:rPr lang="fr-FR" sz="1400" i="1" dirty="0">
                <a:solidFill>
                  <a:schemeClr val="bg1">
                    <a:lumMod val="75000"/>
                  </a:schemeClr>
                </a:solidFill>
              </a:rPr>
              <a:t>VARCHAR(50), </a:t>
            </a:r>
            <a:r>
              <a:rPr lang="fr-FR" sz="1800" dirty="0"/>
              <a:t>tel </a:t>
            </a:r>
            <a:r>
              <a:rPr lang="fr-FR" sz="1400" i="1" dirty="0">
                <a:solidFill>
                  <a:schemeClr val="bg1">
                    <a:lumMod val="75000"/>
                  </a:schemeClr>
                </a:solidFill>
              </a:rPr>
              <a:t>INT</a:t>
            </a:r>
            <a:r>
              <a:rPr lang="fr-FR" sz="1800" dirty="0"/>
              <a:t>, email </a:t>
            </a:r>
            <a:r>
              <a:rPr lang="fr-FR" sz="1400" i="1" dirty="0">
                <a:solidFill>
                  <a:schemeClr val="bg1">
                    <a:lumMod val="75000"/>
                  </a:schemeClr>
                </a:solidFill>
              </a:rPr>
              <a:t>VARCHAR(50), </a:t>
            </a:r>
            <a:r>
              <a:rPr lang="fr-FR" sz="1800" dirty="0"/>
              <a:t>adresse </a:t>
            </a:r>
            <a:r>
              <a:rPr lang="fr-FR" sz="1400" i="1" dirty="0">
                <a:solidFill>
                  <a:schemeClr val="bg1">
                    <a:lumMod val="75000"/>
                  </a:schemeClr>
                </a:solidFill>
              </a:rPr>
              <a:t>VARCHAR(50), </a:t>
            </a:r>
            <a:r>
              <a:rPr lang="fr-FR" sz="1800" dirty="0"/>
              <a:t>cp</a:t>
            </a:r>
            <a:r>
              <a:rPr lang="fr-FR" sz="1400" i="1" dirty="0">
                <a:solidFill>
                  <a:schemeClr val="bg1">
                    <a:lumMod val="75000"/>
                  </a:schemeClr>
                </a:solidFill>
              </a:rPr>
              <a:t> INT</a:t>
            </a:r>
            <a:r>
              <a:rPr lang="fr-FR" sz="1800" dirty="0"/>
              <a:t>, ville </a:t>
            </a:r>
            <a:r>
              <a:rPr lang="fr-FR" sz="1600" i="1" dirty="0">
                <a:solidFill>
                  <a:schemeClr val="bg1">
                    <a:lumMod val="75000"/>
                  </a:schemeClr>
                </a:solidFill>
              </a:rPr>
              <a:t>VARCHAR(50)</a:t>
            </a:r>
            <a:r>
              <a:rPr lang="fr-FR" sz="1800" dirty="0"/>
              <a:t>, </a:t>
            </a:r>
            <a:r>
              <a:rPr lang="fr-FR" sz="1800" dirty="0" smtClean="0"/>
              <a:t>statut </a:t>
            </a:r>
            <a:r>
              <a:rPr lang="fr-FR" sz="1600" i="1" dirty="0">
                <a:solidFill>
                  <a:schemeClr val="bg1">
                    <a:lumMod val="75000"/>
                  </a:schemeClr>
                </a:solidFill>
              </a:rPr>
              <a:t>VARCHAR(50)</a:t>
            </a:r>
            <a:r>
              <a:rPr lang="fr-FR" sz="1800" dirty="0"/>
              <a:t>, </a:t>
            </a:r>
            <a:r>
              <a:rPr lang="fr-FR" sz="1800" dirty="0" smtClean="0"/>
              <a:t>date_inscription </a:t>
            </a:r>
            <a:r>
              <a:rPr lang="fr-FR" sz="1400" i="1" dirty="0">
                <a:solidFill>
                  <a:schemeClr val="bg1">
                    <a:lumMod val="75000"/>
                  </a:schemeClr>
                </a:solidFill>
              </a:rPr>
              <a:t>VARCHAR(50</a:t>
            </a:r>
            <a:r>
              <a:rPr lang="fr-FR" sz="1400" i="1" dirty="0" smtClean="0">
                <a:solidFill>
                  <a:schemeClr val="bg1">
                    <a:lumMod val="75000"/>
                  </a:schemeClr>
                </a:solidFill>
              </a:rPr>
              <a:t>)</a:t>
            </a:r>
            <a:r>
              <a:rPr lang="fr-FR" sz="1800" dirty="0" smtClean="0"/>
              <a:t>);</a:t>
            </a:r>
          </a:p>
          <a:p>
            <a:pPr>
              <a:buNone/>
            </a:pPr>
            <a:endParaRPr lang="fr-FR" sz="1800" dirty="0"/>
          </a:p>
          <a:p>
            <a:pPr>
              <a:buFont typeface="Wingdings" pitchFamily="2" charset="2"/>
              <a:buChar char="q"/>
            </a:pPr>
            <a:r>
              <a:rPr lang="fr-FR" sz="1800" dirty="0">
                <a:solidFill>
                  <a:srgbClr val="FF0000"/>
                </a:solidFill>
              </a:rPr>
              <a:t>location</a:t>
            </a:r>
            <a:r>
              <a:rPr lang="fr-FR" sz="1800" dirty="0"/>
              <a:t> = (#</a:t>
            </a:r>
            <a:r>
              <a:rPr lang="fr-FR" sz="1800" dirty="0" smtClean="0"/>
              <a:t>id_membre, </a:t>
            </a:r>
            <a:r>
              <a:rPr lang="fr-FR" sz="1800" dirty="0"/>
              <a:t>#</a:t>
            </a:r>
            <a:r>
              <a:rPr lang="fr-FR" sz="1800" dirty="0" smtClean="0"/>
              <a:t>id_vehicule, </a:t>
            </a:r>
            <a:r>
              <a:rPr lang="fr-FR" sz="1800" dirty="0"/>
              <a:t>idLocation </a:t>
            </a:r>
            <a:r>
              <a:rPr lang="fr-FR" sz="1400" i="1" dirty="0">
                <a:solidFill>
                  <a:schemeClr val="bg1">
                    <a:lumMod val="75000"/>
                  </a:schemeClr>
                </a:solidFill>
              </a:rPr>
              <a:t>INT</a:t>
            </a:r>
            <a:r>
              <a:rPr lang="fr-FR" sz="1800" dirty="0"/>
              <a:t>, </a:t>
            </a:r>
            <a:r>
              <a:rPr lang="fr-FR" sz="1800" dirty="0" smtClean="0"/>
              <a:t>dateDebut </a:t>
            </a:r>
            <a:r>
              <a:rPr lang="fr-FR" sz="1400" i="1" dirty="0">
                <a:solidFill>
                  <a:schemeClr val="bg1">
                    <a:lumMod val="75000"/>
                  </a:schemeClr>
                </a:solidFill>
              </a:rPr>
              <a:t>DATE</a:t>
            </a:r>
            <a:r>
              <a:rPr lang="fr-FR" sz="1800" dirty="0"/>
              <a:t>, </a:t>
            </a:r>
            <a:r>
              <a:rPr lang="fr-FR" sz="1800" dirty="0" smtClean="0"/>
              <a:t>dateFin </a:t>
            </a:r>
            <a:r>
              <a:rPr lang="fr-FR" sz="1400" i="1" dirty="0">
                <a:solidFill>
                  <a:schemeClr val="bg1">
                    <a:lumMod val="75000"/>
                  </a:schemeClr>
                </a:solidFill>
              </a:rPr>
              <a:t>DATE</a:t>
            </a:r>
            <a:r>
              <a:rPr lang="fr-FR" sz="1800" dirty="0"/>
              <a:t>, </a:t>
            </a:r>
            <a:r>
              <a:rPr lang="fr-FR" sz="1800" dirty="0" smtClean="0"/>
              <a:t>dateReservation </a:t>
            </a:r>
            <a:r>
              <a:rPr lang="fr-FR" sz="1400" i="1" dirty="0">
                <a:solidFill>
                  <a:schemeClr val="bg1">
                    <a:lumMod val="75000"/>
                  </a:schemeClr>
                </a:solidFill>
              </a:rPr>
              <a:t>DATETIME</a:t>
            </a:r>
            <a:r>
              <a:rPr lang="fr-FR" sz="1800" dirty="0"/>
              <a:t>, total</a:t>
            </a:r>
            <a:r>
              <a:rPr lang="fr-FR" sz="1400" i="1" dirty="0">
                <a:solidFill>
                  <a:schemeClr val="bg1">
                    <a:lumMod val="75000"/>
                  </a:schemeClr>
                </a:solidFill>
              </a:rPr>
              <a:t> INT</a:t>
            </a:r>
            <a:r>
              <a:rPr lang="fr-FR" sz="1800" dirty="0"/>
              <a:t>);</a:t>
            </a:r>
          </a:p>
          <a:p>
            <a:pPr>
              <a:buNone/>
            </a:pPr>
            <a:endParaRPr lang="fr-F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63688" y="432048"/>
            <a:ext cx="5256584" cy="836712"/>
          </a:xfrm>
        </p:spPr>
        <p:txBody>
          <a:bodyPr>
            <a:normAutofit/>
          </a:bodyPr>
          <a:lstStyle/>
          <a:p>
            <a:pPr marL="742950" indent="-742950">
              <a:buFont typeface="+mj-lt"/>
              <a:buAutoNum type="arabicPeriod" startAt="7"/>
            </a:pPr>
            <a:r>
              <a:rPr lang="fr-FR" sz="4000" b="1" dirty="0" smtClean="0"/>
              <a:t>Transcription SQL</a:t>
            </a:r>
            <a:endParaRPr lang="fr-FR" sz="4000" b="1" dirty="0"/>
          </a:p>
        </p:txBody>
      </p:sp>
      <p:sp>
        <p:nvSpPr>
          <p:cNvPr id="3" name="Espace réservé du contenu 2"/>
          <p:cNvSpPr>
            <a:spLocks noGrp="1"/>
          </p:cNvSpPr>
          <p:nvPr>
            <p:ph idx="1"/>
          </p:nvPr>
        </p:nvSpPr>
        <p:spPr>
          <a:xfrm>
            <a:off x="457200" y="1451917"/>
            <a:ext cx="3898776" cy="4929411"/>
          </a:xfrm>
        </p:spPr>
        <p:txBody>
          <a:bodyPr>
            <a:normAutofit fontScale="25000" lnSpcReduction="20000"/>
          </a:bodyPr>
          <a:lstStyle/>
          <a:p>
            <a:pPr>
              <a:buNone/>
            </a:pPr>
            <a:r>
              <a:rPr lang="fr-FR" sz="4800" b="1" dirty="0"/>
              <a:t>CREATE TABLE </a:t>
            </a:r>
            <a:r>
              <a:rPr lang="fr-FR" sz="4800" b="1" dirty="0" smtClean="0"/>
              <a:t>Agence</a:t>
            </a:r>
            <a:r>
              <a:rPr lang="fr-FR" sz="4800" b="1" dirty="0"/>
              <a:t>(</a:t>
            </a:r>
          </a:p>
          <a:p>
            <a:pPr>
              <a:buNone/>
            </a:pPr>
            <a:r>
              <a:rPr lang="fr-FR" sz="4800" b="1" dirty="0"/>
              <a:t>   id_agence INT,</a:t>
            </a:r>
          </a:p>
          <a:p>
            <a:pPr>
              <a:buNone/>
            </a:pPr>
            <a:r>
              <a:rPr lang="fr-FR" sz="4800" b="1" dirty="0"/>
              <a:t>   nom VARCHAR(50),</a:t>
            </a:r>
          </a:p>
          <a:p>
            <a:pPr>
              <a:buNone/>
            </a:pPr>
            <a:r>
              <a:rPr lang="fr-FR" sz="4800" b="1" dirty="0"/>
              <a:t>   tel INT,</a:t>
            </a:r>
          </a:p>
          <a:p>
            <a:pPr>
              <a:buNone/>
            </a:pPr>
            <a:r>
              <a:rPr lang="fr-FR" sz="4800" b="1" dirty="0"/>
              <a:t>   email VARCHAR(50),</a:t>
            </a:r>
          </a:p>
          <a:p>
            <a:pPr>
              <a:buNone/>
            </a:pPr>
            <a:r>
              <a:rPr lang="fr-FR" sz="4800" b="1" dirty="0"/>
              <a:t>   adresse VARCHAR(50),</a:t>
            </a:r>
          </a:p>
          <a:p>
            <a:pPr>
              <a:buNone/>
            </a:pPr>
            <a:r>
              <a:rPr lang="fr-FR" sz="4800" b="1" dirty="0"/>
              <a:t>   cp INT,</a:t>
            </a:r>
          </a:p>
          <a:p>
            <a:pPr>
              <a:buNone/>
            </a:pPr>
            <a:r>
              <a:rPr lang="fr-FR" sz="4800" b="1" dirty="0"/>
              <a:t>   ville VARCHAR(50),</a:t>
            </a:r>
          </a:p>
          <a:p>
            <a:pPr>
              <a:buNone/>
            </a:pPr>
            <a:r>
              <a:rPr lang="fr-FR" sz="4800" b="1" dirty="0"/>
              <a:t>   image VARCHAR(50),</a:t>
            </a:r>
          </a:p>
          <a:p>
            <a:pPr>
              <a:buNone/>
            </a:pPr>
            <a:r>
              <a:rPr lang="fr-FR" sz="4800" b="1" dirty="0"/>
              <a:t>   PRIMARY KEY(id_agence)</a:t>
            </a:r>
          </a:p>
          <a:p>
            <a:pPr>
              <a:buNone/>
            </a:pPr>
            <a:r>
              <a:rPr lang="fr-FR" sz="4800" b="1" dirty="0"/>
              <a:t>);</a:t>
            </a:r>
          </a:p>
          <a:p>
            <a:pPr>
              <a:buNone/>
            </a:pPr>
            <a:endParaRPr lang="fr-FR" sz="4800" b="1" dirty="0"/>
          </a:p>
          <a:p>
            <a:pPr>
              <a:buNone/>
            </a:pPr>
            <a:r>
              <a:rPr lang="fr-FR" sz="4800" b="1" dirty="0"/>
              <a:t>CREATE TABLE Vehicule(</a:t>
            </a:r>
          </a:p>
          <a:p>
            <a:pPr>
              <a:buNone/>
            </a:pPr>
            <a:r>
              <a:rPr lang="fr-FR" sz="4800" b="1" dirty="0"/>
              <a:t>   id_vehicule INT,</a:t>
            </a:r>
          </a:p>
          <a:p>
            <a:pPr>
              <a:buNone/>
            </a:pPr>
            <a:r>
              <a:rPr lang="fr-FR" sz="4800" b="1" dirty="0"/>
              <a:t>   marque VARCHAR(50),</a:t>
            </a:r>
          </a:p>
          <a:p>
            <a:pPr>
              <a:buNone/>
            </a:pPr>
            <a:r>
              <a:rPr lang="fr-FR" sz="4800" b="1" dirty="0"/>
              <a:t>   modele VARCHAR(50),</a:t>
            </a:r>
          </a:p>
          <a:p>
            <a:pPr>
              <a:buNone/>
            </a:pPr>
            <a:r>
              <a:rPr lang="fr-FR" sz="4800" b="1" dirty="0"/>
              <a:t>   prix_journalier DOUBLE,</a:t>
            </a:r>
          </a:p>
          <a:p>
            <a:pPr>
              <a:buNone/>
            </a:pPr>
            <a:r>
              <a:rPr lang="fr-FR" sz="4800" b="1" dirty="0"/>
              <a:t>   description VARCHAR(50),</a:t>
            </a:r>
          </a:p>
          <a:p>
            <a:pPr>
              <a:buNone/>
            </a:pPr>
            <a:r>
              <a:rPr lang="fr-FR" sz="4800" b="1" dirty="0"/>
              <a:t>   image VARCHAR(50),</a:t>
            </a:r>
          </a:p>
          <a:p>
            <a:pPr>
              <a:buNone/>
            </a:pPr>
            <a:r>
              <a:rPr lang="fr-FR" sz="4800" b="1" dirty="0"/>
              <a:t>   ville VARCHAR(50),</a:t>
            </a:r>
          </a:p>
          <a:p>
            <a:pPr>
              <a:buNone/>
            </a:pPr>
            <a:r>
              <a:rPr lang="fr-FR" sz="4800" b="1" dirty="0"/>
              <a:t>   id_agence INT NOT NULL,</a:t>
            </a:r>
          </a:p>
          <a:p>
            <a:pPr>
              <a:buNone/>
            </a:pPr>
            <a:r>
              <a:rPr lang="fr-FR" sz="4800" b="1" dirty="0"/>
              <a:t>   PRIMARY KEY(id_vehicule),</a:t>
            </a:r>
          </a:p>
          <a:p>
            <a:pPr>
              <a:buNone/>
            </a:pPr>
            <a:r>
              <a:rPr lang="fr-FR" sz="4800" b="1" dirty="0"/>
              <a:t>   FOREIGN KEY(id_agence) REFERENCES Agenece(id_agence)</a:t>
            </a:r>
          </a:p>
          <a:p>
            <a:pPr>
              <a:buNone/>
            </a:pPr>
            <a:r>
              <a:rPr lang="fr-FR" sz="4800" b="1" dirty="0"/>
              <a:t>);</a:t>
            </a:r>
          </a:p>
          <a:p>
            <a:endParaRPr lang="fr-FR" sz="4800" dirty="0"/>
          </a:p>
        </p:txBody>
      </p:sp>
      <p:sp>
        <p:nvSpPr>
          <p:cNvPr id="4" name="Espace réservé du contenu 2"/>
          <p:cNvSpPr txBox="1">
            <a:spLocks/>
          </p:cNvSpPr>
          <p:nvPr/>
        </p:nvSpPr>
        <p:spPr>
          <a:xfrm>
            <a:off x="4788024" y="1595933"/>
            <a:ext cx="3898776" cy="4929411"/>
          </a:xfrm>
          <a:prstGeom prst="rect">
            <a:avLst/>
          </a:prstGeom>
        </p:spPr>
        <p:txBody>
          <a:bodyPr vert="horz" lIns="91440" tIns="45720" rIns="91440" bIns="45720" rtlCol="0">
            <a:normAutofit fontScale="92500" lnSpcReduction="10000"/>
          </a:bodyPr>
          <a:lstStyle/>
          <a:p>
            <a:r>
              <a:rPr lang="fr-FR" sz="1200" b="1" dirty="0"/>
              <a:t>CREATE TABLE Membre(</a:t>
            </a:r>
          </a:p>
          <a:p>
            <a:r>
              <a:rPr lang="fr-FR" sz="1200" b="1" dirty="0"/>
              <a:t>   id_membre INT,</a:t>
            </a:r>
          </a:p>
          <a:p>
            <a:r>
              <a:rPr lang="fr-FR" sz="1200" b="1" dirty="0"/>
              <a:t>   </a:t>
            </a:r>
            <a:r>
              <a:rPr lang="fr-FR" sz="1200" b="1" dirty="0" smtClean="0"/>
              <a:t>prénom </a:t>
            </a:r>
            <a:r>
              <a:rPr lang="fr-FR" sz="1200" b="1" dirty="0"/>
              <a:t>VARCHAR(50),</a:t>
            </a:r>
          </a:p>
          <a:p>
            <a:r>
              <a:rPr lang="fr-FR" sz="1200" b="1" dirty="0"/>
              <a:t>   nom VARCHAR(50),</a:t>
            </a:r>
          </a:p>
          <a:p>
            <a:r>
              <a:rPr lang="fr-FR" sz="1200" b="1" dirty="0"/>
              <a:t>   login VARCHAR(50),</a:t>
            </a:r>
          </a:p>
          <a:p>
            <a:r>
              <a:rPr lang="fr-FR" sz="1200" b="1" dirty="0"/>
              <a:t>   mdp VARCHAR(50),</a:t>
            </a:r>
          </a:p>
          <a:p>
            <a:r>
              <a:rPr lang="fr-FR" sz="1200" b="1" dirty="0"/>
              <a:t>   tel INT,</a:t>
            </a:r>
          </a:p>
          <a:p>
            <a:r>
              <a:rPr lang="fr-FR" sz="1200" b="1" dirty="0"/>
              <a:t>   email VARCHAR(50),</a:t>
            </a:r>
          </a:p>
          <a:p>
            <a:r>
              <a:rPr lang="fr-FR" sz="1200" b="1" dirty="0"/>
              <a:t>   adresse VARCHAR(50),</a:t>
            </a:r>
          </a:p>
          <a:p>
            <a:r>
              <a:rPr lang="fr-FR" sz="1200" b="1" dirty="0"/>
              <a:t>   cp INT,</a:t>
            </a:r>
          </a:p>
          <a:p>
            <a:r>
              <a:rPr lang="fr-FR" sz="1200" b="1" dirty="0"/>
              <a:t>   ville VARCHAR(50),</a:t>
            </a:r>
          </a:p>
          <a:p>
            <a:r>
              <a:rPr lang="fr-FR" sz="1200" b="1" dirty="0"/>
              <a:t>   </a:t>
            </a:r>
            <a:r>
              <a:rPr lang="fr-FR" sz="1200" b="1" dirty="0" smtClean="0"/>
              <a:t>statut </a:t>
            </a:r>
            <a:r>
              <a:rPr lang="fr-FR" sz="1200" b="1" dirty="0"/>
              <a:t>VARCHAR(50),</a:t>
            </a:r>
          </a:p>
          <a:p>
            <a:r>
              <a:rPr lang="fr-FR" sz="1200" b="1" dirty="0"/>
              <a:t>   date_inscription VARCHAR(50),</a:t>
            </a:r>
          </a:p>
          <a:p>
            <a:r>
              <a:rPr lang="fr-FR" sz="1200" b="1" dirty="0"/>
              <a:t>   PRIMARY KEY(id_membre)</a:t>
            </a:r>
          </a:p>
          <a:p>
            <a:r>
              <a:rPr lang="fr-FR" sz="1200" b="1" dirty="0"/>
              <a:t>);</a:t>
            </a:r>
          </a:p>
          <a:p>
            <a:endParaRPr lang="fr-FR" sz="1200" b="1" dirty="0"/>
          </a:p>
          <a:p>
            <a:r>
              <a:rPr lang="fr-FR" sz="1200" b="1" dirty="0"/>
              <a:t>CREATE TABLE location(</a:t>
            </a:r>
          </a:p>
          <a:p>
            <a:r>
              <a:rPr lang="fr-FR" sz="1200" b="1" dirty="0"/>
              <a:t>   id_vehicule INT,</a:t>
            </a:r>
          </a:p>
          <a:p>
            <a:r>
              <a:rPr lang="fr-FR" sz="1200" b="1" dirty="0"/>
              <a:t>   id_membre INT,</a:t>
            </a:r>
          </a:p>
          <a:p>
            <a:r>
              <a:rPr lang="fr-FR" sz="1200" b="1" dirty="0"/>
              <a:t>   idLocation INT,</a:t>
            </a:r>
          </a:p>
          <a:p>
            <a:r>
              <a:rPr lang="fr-FR" sz="1200" b="1" dirty="0"/>
              <a:t>   dateDebut DATE,</a:t>
            </a:r>
          </a:p>
          <a:p>
            <a:r>
              <a:rPr lang="fr-FR" sz="1200" b="1" dirty="0"/>
              <a:t>   dateFin DATE,</a:t>
            </a:r>
          </a:p>
          <a:p>
            <a:r>
              <a:rPr lang="fr-FR" sz="1200" b="1" dirty="0"/>
              <a:t>   dateReservation DATETIME,</a:t>
            </a:r>
          </a:p>
          <a:p>
            <a:r>
              <a:rPr lang="fr-FR" sz="1200" b="1" dirty="0"/>
              <a:t>   total INT,</a:t>
            </a:r>
          </a:p>
          <a:p>
            <a:r>
              <a:rPr lang="fr-FR" sz="1200" b="1" dirty="0"/>
              <a:t>   PRIMARY KEY(id_vehicule, id_membre),</a:t>
            </a:r>
          </a:p>
          <a:p>
            <a:r>
              <a:rPr lang="fr-FR" sz="1200" b="1" dirty="0"/>
              <a:t>   FOREIGN KEY(id_vehicule) REFERENCES Vehicule(id_vehicule),</a:t>
            </a:r>
          </a:p>
          <a:p>
            <a:r>
              <a:rPr lang="fr-FR" sz="1200" b="1" dirty="0"/>
              <a:t>   FOREIGN KEY(id_membre) REFERENCES Membre(id_membre)</a:t>
            </a:r>
          </a:p>
          <a:p>
            <a:r>
              <a:rPr lang="fr-FR" sz="1200" b="1" dirty="0"/>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fr-FR" sz="4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3573016"/>
            <a:ext cx="7772400" cy="1362075"/>
          </a:xfrm>
        </p:spPr>
        <p:txBody>
          <a:bodyPr/>
          <a:lstStyle/>
          <a:p>
            <a:r>
              <a:rPr lang="fr-FR" dirty="0" smtClean="0"/>
              <a:t>		Résumé du Projet</a:t>
            </a:r>
            <a:endParaRPr lang="fr-FR" dirty="0"/>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914400" indent="-914400" algn="ctr">
              <a:buFont typeface="+mj-lt"/>
              <a:buAutoNum type="arabicPeriod" startAt="8"/>
            </a:pPr>
            <a:r>
              <a:rPr lang="fr-FR" b="1" dirty="0" smtClean="0"/>
              <a:t>UML</a:t>
            </a:r>
            <a:endParaRPr lang="fr-FR" b="1" dirty="0"/>
          </a:p>
        </p:txBody>
      </p:sp>
      <p:sp>
        <p:nvSpPr>
          <p:cNvPr id="3" name="Espace réservé du contenu 2"/>
          <p:cNvSpPr>
            <a:spLocks noGrp="1"/>
          </p:cNvSpPr>
          <p:nvPr>
            <p:ph idx="1"/>
          </p:nvPr>
        </p:nvSpPr>
        <p:spPr>
          <a:xfrm>
            <a:off x="395536" y="1988840"/>
            <a:ext cx="8229600" cy="2116832"/>
          </a:xfrm>
        </p:spPr>
        <p:txBody>
          <a:bodyPr>
            <a:normAutofit fontScale="92500" lnSpcReduction="20000"/>
          </a:bodyPr>
          <a:lstStyle/>
          <a:p>
            <a:pPr algn="just">
              <a:buNone/>
            </a:pPr>
            <a:r>
              <a:rPr lang="fr-FR" dirty="0" smtClean="0"/>
              <a:t>	</a:t>
            </a:r>
          </a:p>
          <a:p>
            <a:pPr algn="just">
              <a:buNone/>
            </a:pPr>
            <a:r>
              <a:rPr lang="fr-FR" sz="1800" dirty="0"/>
              <a:t>	</a:t>
            </a:r>
            <a:r>
              <a:rPr lang="fr-FR" sz="2600" dirty="0" smtClean="0"/>
              <a:t>Le Langage de Modélisation Unifié, de l'anglais Unified Modeling Language (UML), est un langage de modélisation graphique à base de pictogrammes conçu comme une méthode normalisée de visualisation dans les domaines du développement logiciel et en conception orientée objet.</a:t>
            </a:r>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914400" indent="-914400">
              <a:buFont typeface="+mj-lt"/>
              <a:buAutoNum type="arabicPeriod" startAt="9"/>
            </a:pPr>
            <a:r>
              <a:rPr lang="fr-FR" b="1" dirty="0" smtClean="0"/>
              <a:t>Diagramme de classes</a:t>
            </a:r>
            <a:endParaRPr lang="fr-FR" b="1" dirty="0"/>
          </a:p>
        </p:txBody>
      </p:sp>
      <p:pic>
        <p:nvPicPr>
          <p:cNvPr id="6147" name="Picture 3" descr="C:\Users\PC\OneDrive\Images\Captures d’écran\Capture d'écran 2023-12-12 223449.png"/>
          <p:cNvPicPr>
            <a:picLocks noChangeAspect="1" noChangeArrowheads="1"/>
          </p:cNvPicPr>
          <p:nvPr/>
        </p:nvPicPr>
        <p:blipFill>
          <a:blip r:embed="rId2" cstate="print"/>
          <a:srcRect/>
          <a:stretch>
            <a:fillRect/>
          </a:stretch>
        </p:blipFill>
        <p:spPr bwMode="auto">
          <a:xfrm>
            <a:off x="755576" y="2564904"/>
            <a:ext cx="7632848" cy="36724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marL="914400" indent="-914400">
              <a:buFont typeface="+mj-lt"/>
              <a:buAutoNum type="arabicPeriod" startAt="10"/>
            </a:pPr>
            <a:r>
              <a:rPr lang="fr-FR" dirty="0" smtClean="0"/>
              <a:t>Diagramme de cas d’utilisation</a:t>
            </a:r>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29600" cy="1143000"/>
          </a:xfrm>
        </p:spPr>
        <p:txBody>
          <a:bodyPr/>
          <a:lstStyle/>
          <a:p>
            <a:pPr marL="914400" indent="-914400" algn="ctr">
              <a:buFont typeface="+mj-lt"/>
              <a:buAutoNum type="arabicPeriod" startAt="11"/>
            </a:pPr>
            <a:r>
              <a:rPr lang="fr-FR" b="1" dirty="0" smtClean="0"/>
              <a:t>Base de données </a:t>
            </a:r>
            <a:endParaRPr lang="fr-FR" b="1" dirty="0"/>
          </a:p>
        </p:txBody>
      </p:sp>
      <p:sp>
        <p:nvSpPr>
          <p:cNvPr id="3" name="Espace réservé du contenu 2"/>
          <p:cNvSpPr>
            <a:spLocks noGrp="1"/>
          </p:cNvSpPr>
          <p:nvPr>
            <p:ph idx="1"/>
          </p:nvPr>
        </p:nvSpPr>
        <p:spPr>
          <a:xfrm>
            <a:off x="251520" y="1340768"/>
            <a:ext cx="8229600" cy="2520280"/>
          </a:xfrm>
        </p:spPr>
        <p:txBody>
          <a:bodyPr>
            <a:normAutofit fontScale="55000" lnSpcReduction="20000"/>
          </a:bodyPr>
          <a:lstStyle/>
          <a:p>
            <a:pPr>
              <a:buNone/>
            </a:pPr>
            <a:r>
              <a:rPr lang="fr-FR" sz="1800" dirty="0" smtClean="0"/>
              <a:t>	</a:t>
            </a:r>
          </a:p>
          <a:p>
            <a:pPr>
              <a:buNone/>
            </a:pPr>
            <a:r>
              <a:rPr lang="fr-FR" sz="1800" dirty="0"/>
              <a:t>	</a:t>
            </a:r>
            <a:endParaRPr lang="fr-FR" sz="1800" dirty="0" smtClean="0"/>
          </a:p>
          <a:p>
            <a:pPr>
              <a:buNone/>
            </a:pPr>
            <a:r>
              <a:rPr lang="fr-FR" sz="1800" dirty="0"/>
              <a:t>	</a:t>
            </a:r>
            <a:endParaRPr lang="fr-FR" sz="4500" dirty="0" smtClean="0"/>
          </a:p>
          <a:p>
            <a:pPr>
              <a:buNone/>
            </a:pPr>
            <a:endParaRPr lang="fr-FR" sz="4500" dirty="0" smtClean="0"/>
          </a:p>
          <a:p>
            <a:pPr>
              <a:buNone/>
            </a:pPr>
            <a:r>
              <a:rPr lang="fr-FR" sz="4500" dirty="0" smtClean="0"/>
              <a:t>	</a:t>
            </a:r>
            <a:r>
              <a:rPr lang="fr-FR" sz="3800" dirty="0" smtClean="0"/>
              <a:t>La base de données permet de stocker, classer les données et de les identifier facilement. J’ai choisi une le système de gestionnaire de base de données MYSQL. Il est gratuit, open source, fiable et fonctionnel, tout en restant simple d’utilisation et d’administration. </a:t>
            </a:r>
            <a:endParaRPr lang="fr-FR" sz="4500" dirty="0" smtClean="0"/>
          </a:p>
          <a:p>
            <a:pPr>
              <a:buNone/>
            </a:pPr>
            <a:r>
              <a:rPr lang="fr-FR" sz="1800" dirty="0"/>
              <a:t>	</a:t>
            </a:r>
            <a:endParaRPr lang="fr-FR" sz="1800" dirty="0" smtClean="0"/>
          </a:p>
          <a:p>
            <a:pPr>
              <a:buNone/>
            </a:pPr>
            <a:r>
              <a:rPr lang="fr-FR" sz="1800" dirty="0"/>
              <a:t>	</a:t>
            </a:r>
          </a:p>
        </p:txBody>
      </p:sp>
      <p:pic>
        <p:nvPicPr>
          <p:cNvPr id="7170" name="Picture 2" descr="C:\Users\PC\OneDrive\Images\Captures d’écran\Capture d'écran 2023-12-12 225022.png"/>
          <p:cNvPicPr>
            <a:picLocks noChangeAspect="1" noChangeArrowheads="1"/>
          </p:cNvPicPr>
          <p:nvPr/>
        </p:nvPicPr>
        <p:blipFill>
          <a:blip r:embed="rId2" cstate="print"/>
          <a:srcRect/>
          <a:stretch>
            <a:fillRect/>
          </a:stretch>
        </p:blipFill>
        <p:spPr bwMode="auto">
          <a:xfrm>
            <a:off x="755576" y="4149080"/>
            <a:ext cx="7682752" cy="1677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2204864"/>
            <a:ext cx="7772400" cy="1143000"/>
          </a:xfrm>
        </p:spPr>
        <p:txBody>
          <a:bodyPr/>
          <a:lstStyle/>
          <a:p>
            <a:pPr marL="1028700" indent="-1028700" algn="ctr">
              <a:buFont typeface="+mj-lt"/>
              <a:buAutoNum type="romanUcPeriod" startAt="3"/>
            </a:pPr>
            <a:r>
              <a:rPr lang="fr-FR" dirty="0" smtClean="0"/>
              <a:t>Architecture </a:t>
            </a:r>
            <a:r>
              <a:rPr lang="fr-FR" dirty="0" smtClean="0"/>
              <a:t>du site</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484784"/>
            <a:ext cx="8229600" cy="2836912"/>
          </a:xfrm>
        </p:spPr>
        <p:txBody>
          <a:bodyPr>
            <a:normAutofit/>
          </a:bodyPr>
          <a:lstStyle/>
          <a:p>
            <a:pPr>
              <a:buNone/>
            </a:pPr>
            <a:r>
              <a:rPr lang="fr-FR" sz="1800" dirty="0" smtClean="0"/>
              <a:t>	</a:t>
            </a:r>
          </a:p>
          <a:p>
            <a:pPr>
              <a:buNone/>
            </a:pPr>
            <a:endParaRPr lang="fr-FR" sz="1800" dirty="0"/>
          </a:p>
          <a:p>
            <a:pPr>
              <a:buNone/>
            </a:pPr>
            <a:endParaRPr lang="fr-FR" sz="1800" dirty="0" smtClean="0"/>
          </a:p>
          <a:p>
            <a:pPr>
              <a:buNone/>
            </a:pPr>
            <a:r>
              <a:rPr lang="fr-FR" sz="1800" dirty="0" smtClean="0"/>
              <a:t>	</a:t>
            </a:r>
            <a:r>
              <a:rPr lang="fr-FR" sz="2200" dirty="0" smtClean="0"/>
              <a:t>J’ai structuré mon code en mode MVC (Modèle Vue Contrôleur). Le "Modèle" permet de décrire les données, la "Vue" quant à elle permet d’afficher les données, le "contrôleur" traite les actions utilisateur en interrogeant le Modèle et en demandant à la vue de s’afficher.</a:t>
            </a:r>
            <a:endParaRPr lang="fr-FR"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PC\Downloads\MVC-Architecture-1.gif"/>
          <p:cNvPicPr>
            <a:picLocks noChangeAspect="1" noChangeArrowheads="1"/>
          </p:cNvPicPr>
          <p:nvPr/>
        </p:nvPicPr>
        <p:blipFill>
          <a:blip r:embed="rId2" cstate="print"/>
          <a:srcRect/>
          <a:stretch>
            <a:fillRect/>
          </a:stretch>
        </p:blipFill>
        <p:spPr bwMode="auto">
          <a:xfrm>
            <a:off x="1259632" y="2636912"/>
            <a:ext cx="6202660" cy="3283843"/>
          </a:xfrm>
          <a:prstGeom prst="rect">
            <a:avLst/>
          </a:prstGeom>
          <a:noFill/>
        </p:spPr>
      </p:pic>
      <p:sp>
        <p:nvSpPr>
          <p:cNvPr id="4" name="ZoneTexte 3"/>
          <p:cNvSpPr txBox="1"/>
          <p:nvPr/>
        </p:nvSpPr>
        <p:spPr>
          <a:xfrm>
            <a:off x="1043608" y="1196752"/>
            <a:ext cx="6336704" cy="584775"/>
          </a:xfrm>
          <a:prstGeom prst="rect">
            <a:avLst/>
          </a:prstGeom>
          <a:noFill/>
        </p:spPr>
        <p:txBody>
          <a:bodyPr wrap="square" rtlCol="0">
            <a:spAutoFit/>
          </a:bodyPr>
          <a:lstStyle/>
          <a:p>
            <a:pPr algn="ctr"/>
            <a:r>
              <a:rPr lang="fr-FR" sz="3200" dirty="0" smtClean="0"/>
              <a:t>Schéma MVC</a:t>
            </a:r>
            <a:endParaRPr lang="fr-FR" sz="3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71600" y="764704"/>
            <a:ext cx="7772400" cy="4572000"/>
          </a:xfrm>
        </p:spPr>
        <p:txBody>
          <a:bodyPr/>
          <a:lstStyle/>
          <a:p>
            <a:pPr marL="857250" indent="-857250">
              <a:buFont typeface="+mj-lt"/>
              <a:buAutoNum type="romanUcPeriod"/>
            </a:pPr>
            <a:r>
              <a:rPr lang="fr-FR" sz="3600" dirty="0" smtClean="0"/>
              <a:t>Structure du code </a:t>
            </a:r>
          </a:p>
          <a:p>
            <a:pPr>
              <a:buNone/>
            </a:pPr>
            <a:r>
              <a:rPr lang="fr-FR" dirty="0" smtClean="0"/>
              <a:t>		</a:t>
            </a:r>
            <a:r>
              <a:rPr lang="fr-FR" sz="2000" dirty="0" smtClean="0"/>
              <a:t>Voici le projet à travers les packages:</a:t>
            </a:r>
          </a:p>
          <a:p>
            <a:pPr>
              <a:buNone/>
            </a:pPr>
            <a:r>
              <a:rPr lang="fr-FR" sz="2000" dirty="0" smtClean="0"/>
              <a:t>		</a:t>
            </a:r>
            <a:endParaRPr lang="fr-FR" dirty="0"/>
          </a:p>
        </p:txBody>
      </p:sp>
      <p:pic>
        <p:nvPicPr>
          <p:cNvPr id="9218" name="Picture 2" descr="C:\Users\PC\OneDrive\Images\Captures d’écran\Capture d'écran 2023-12-12 231002.png"/>
          <p:cNvPicPr>
            <a:picLocks noChangeAspect="1" noChangeArrowheads="1"/>
          </p:cNvPicPr>
          <p:nvPr/>
        </p:nvPicPr>
        <p:blipFill>
          <a:blip r:embed="rId2" cstate="print"/>
          <a:srcRect/>
          <a:stretch>
            <a:fillRect/>
          </a:stretch>
        </p:blipFill>
        <p:spPr bwMode="auto">
          <a:xfrm>
            <a:off x="6228184" y="836712"/>
            <a:ext cx="2428875" cy="503872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2708920"/>
            <a:ext cx="8229600" cy="1061472"/>
          </a:xfrm>
        </p:spPr>
        <p:txBody>
          <a:bodyPr>
            <a:normAutofit/>
          </a:bodyPr>
          <a:lstStyle/>
          <a:p>
            <a:pPr marL="857250" indent="-857250" algn="ctr">
              <a:buFont typeface="+mj-lt"/>
              <a:buAutoNum type="romanUcPeriod" startAt="2"/>
            </a:pPr>
            <a:r>
              <a:rPr lang="fr-FR" sz="3600" dirty="0" smtClean="0"/>
              <a:t>Fonctionnalités et Résultats</a:t>
            </a:r>
            <a:endParaRPr lang="fr-FR" sz="3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548680"/>
            <a:ext cx="8291264" cy="5471120"/>
          </a:xfrm>
        </p:spPr>
        <p:txBody>
          <a:bodyPr>
            <a:normAutofit/>
          </a:bodyPr>
          <a:lstStyle/>
          <a:p>
            <a:pPr>
              <a:buNone/>
            </a:pPr>
            <a:r>
              <a:rPr lang="fr-FR" sz="2000" dirty="0" smtClean="0"/>
              <a:t>         </a:t>
            </a:r>
          </a:p>
          <a:p>
            <a:pPr marL="457200" indent="-457200">
              <a:buFont typeface="+mj-lt"/>
              <a:buAutoNum type="alphaLcParenR"/>
            </a:pPr>
            <a:r>
              <a:rPr lang="fr-FR" sz="2000" dirty="0" smtClean="0"/>
              <a:t>Page </a:t>
            </a:r>
            <a:r>
              <a:rPr lang="fr-FR" sz="2000" dirty="0" smtClean="0"/>
              <a:t>de Connexion/ Inscription</a:t>
            </a:r>
            <a:endParaRPr lang="fr-FR" sz="2000" dirty="0" smtClean="0"/>
          </a:p>
          <a:p>
            <a:pPr>
              <a:buNone/>
            </a:pPr>
            <a:endParaRPr lang="fr-FR" sz="2000" dirty="0" smtClean="0"/>
          </a:p>
          <a:p>
            <a:pPr>
              <a:buNone/>
            </a:pPr>
            <a:endParaRPr lang="fr-FR" sz="2000" dirty="0"/>
          </a:p>
        </p:txBody>
      </p:sp>
      <p:pic>
        <p:nvPicPr>
          <p:cNvPr id="10242" name="Picture 2" descr="C:\Users\PC\OneDrive\Images\Captures d’écran\Capture d'écran 2023-12-12 231609.png"/>
          <p:cNvPicPr>
            <a:picLocks noChangeAspect="1" noChangeArrowheads="1"/>
          </p:cNvPicPr>
          <p:nvPr/>
        </p:nvPicPr>
        <p:blipFill>
          <a:blip r:embed="rId2" cstate="print"/>
          <a:srcRect/>
          <a:stretch>
            <a:fillRect/>
          </a:stretch>
        </p:blipFill>
        <p:spPr bwMode="auto">
          <a:xfrm>
            <a:off x="323528" y="1628800"/>
            <a:ext cx="8424936" cy="4502234"/>
          </a:xfrm>
          <a:prstGeom prst="flowChartProcess">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764704"/>
            <a:ext cx="8229600" cy="5832648"/>
          </a:xfrm>
        </p:spPr>
        <p:txBody>
          <a:bodyPr>
            <a:normAutofit lnSpcReduction="10000"/>
          </a:bodyPr>
          <a:lstStyle/>
          <a:p>
            <a:pPr algn="just" fontAlgn="base">
              <a:buNone/>
            </a:pPr>
            <a:r>
              <a:rPr lang="fr-FR" sz="1400" dirty="0"/>
              <a:t>	</a:t>
            </a:r>
            <a:r>
              <a:rPr lang="fr-FR" sz="1800" dirty="0" smtClean="0">
                <a:latin typeface="Aptos"/>
              </a:rPr>
              <a:t>	</a:t>
            </a:r>
            <a:r>
              <a:rPr lang="fr-FR" sz="1800" dirty="0" smtClean="0"/>
              <a:t>Ce projet  a été réalisé dans le cadre de ma formation de développement web et web  mobile en vue de la validation du semestre  5 qui s’inscrit dans le cadre de l’obtention de mon diplôme de Licence.</a:t>
            </a:r>
          </a:p>
          <a:p>
            <a:pPr algn="just" fontAlgn="base">
              <a:buNone/>
            </a:pPr>
            <a:r>
              <a:rPr lang="fr-FR" sz="1800" dirty="0"/>
              <a:t>	</a:t>
            </a:r>
            <a:endParaRPr lang="fr-FR" sz="1800" dirty="0" smtClean="0"/>
          </a:p>
          <a:p>
            <a:pPr algn="just" fontAlgn="base">
              <a:buNone/>
            </a:pPr>
            <a:r>
              <a:rPr lang="fr-FR" sz="1800" dirty="0"/>
              <a:t>	</a:t>
            </a:r>
            <a:r>
              <a:rPr lang="fr-FR" sz="1800" dirty="0" smtClean="0"/>
              <a:t>En effet, il est </a:t>
            </a:r>
            <a:r>
              <a:rPr lang="fr-FR" sz="1800" dirty="0" smtClean="0"/>
              <a:t>constaté qu’au 21</a:t>
            </a:r>
            <a:r>
              <a:rPr lang="fr-FR" sz="1800" baseline="30000" dirty="0" smtClean="0"/>
              <a:t>e</a:t>
            </a:r>
            <a:r>
              <a:rPr lang="fr-FR" sz="1800" dirty="0" smtClean="0"/>
              <a:t> siècle </a:t>
            </a:r>
            <a:r>
              <a:rPr lang="fr-FR" sz="1800" dirty="0" smtClean="0"/>
              <a:t>le monde n’a jamais autant été sur les écrans qu’aujourd’hui. On estime qu’il passe en moyenne 4h par jour sur les ordinateurs, mobiles et tablettes. En étant présent là où ils sont, nous avons l’opportunité de capter leur attention, de leur donner les informations qu’ils recherchent, de délivrer du contenu pertinent pour ensuite les orienter vers nos produits. </a:t>
            </a:r>
          </a:p>
          <a:p>
            <a:pPr algn="just" fontAlgn="base">
              <a:buNone/>
            </a:pPr>
            <a:r>
              <a:rPr lang="fr-FR" sz="1800" dirty="0"/>
              <a:t>	</a:t>
            </a:r>
            <a:endParaRPr lang="fr-FR" sz="1800" dirty="0" smtClean="0"/>
          </a:p>
          <a:p>
            <a:pPr algn="just" fontAlgn="base">
              <a:buNone/>
            </a:pPr>
            <a:r>
              <a:rPr lang="fr-FR" sz="1800" dirty="0"/>
              <a:t>	</a:t>
            </a:r>
            <a:r>
              <a:rPr lang="fr-FR" sz="1800" dirty="0" smtClean="0"/>
              <a:t>C’est  donc dans cette perspective qu’il a été projeté de créer la plateforme  web baptisée rentMe dont le but est d’assurer la gestion du système de location des véhicules proposés par de diverses  agences. Le site sera accessible à tout le monde en l’occurrence aux  internautes et sera gérer ou administrer par un administrateur. </a:t>
            </a:r>
          </a:p>
          <a:p>
            <a:pPr algn="just" fontAlgn="base">
              <a:buNone/>
            </a:pPr>
            <a:r>
              <a:rPr lang="fr-FR" sz="1800" dirty="0"/>
              <a:t>	</a:t>
            </a:r>
            <a:r>
              <a:rPr lang="fr-FR" sz="1800" dirty="0" smtClean="0"/>
              <a:t>Cette application a été conçue principalement en JavaEE, Boostrap , JavaScript, et SQL.</a:t>
            </a:r>
          </a:p>
          <a:p>
            <a:pPr algn="just" fontAlgn="base">
              <a:buNone/>
            </a:pPr>
            <a:r>
              <a:rPr lang="fr-FR" sz="1800" dirty="0"/>
              <a:t>	</a:t>
            </a:r>
            <a:r>
              <a:rPr lang="fr-FR" sz="1800" dirty="0" smtClean="0"/>
              <a:t>Ce document met en évidence les détails ayant conduit au développement et à la conception de cette application</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1447800"/>
            <a:ext cx="8496944" cy="4861520"/>
          </a:xfrm>
        </p:spPr>
        <p:txBody>
          <a:bodyPr/>
          <a:lstStyle/>
          <a:p>
            <a:pPr marL="514350" indent="-514350">
              <a:buFont typeface="+mj-lt"/>
              <a:buAutoNum type="alphaLcPeriod" startAt="2"/>
            </a:pPr>
            <a:r>
              <a:rPr lang="fr-FR" dirty="0" smtClean="0"/>
              <a:t>Page d’accueil</a:t>
            </a:r>
            <a:endParaRPr lang="fr-FR" dirty="0"/>
          </a:p>
        </p:txBody>
      </p:sp>
      <p:pic>
        <p:nvPicPr>
          <p:cNvPr id="11266" name="Picture 2" descr="C:\Users\PC\OneDrive\Images\Captures d’écran\Capture d'écran 2023-12-12 233324.png"/>
          <p:cNvPicPr>
            <a:picLocks noChangeAspect="1" noChangeArrowheads="1"/>
          </p:cNvPicPr>
          <p:nvPr/>
        </p:nvPicPr>
        <p:blipFill>
          <a:blip r:embed="rId2" cstate="print"/>
          <a:srcRect/>
          <a:stretch>
            <a:fillRect/>
          </a:stretch>
        </p:blipFill>
        <p:spPr bwMode="auto">
          <a:xfrm>
            <a:off x="540024" y="2420888"/>
            <a:ext cx="8208440" cy="3816424"/>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2204864"/>
            <a:ext cx="7772400" cy="1143000"/>
          </a:xfrm>
        </p:spPr>
        <p:txBody>
          <a:bodyPr/>
          <a:lstStyle/>
          <a:p>
            <a:pPr algn="ctr"/>
            <a:r>
              <a:rPr lang="fr-FR" dirty="0" smtClean="0"/>
              <a:t>Internaute Administrateur</a:t>
            </a:r>
            <a:endParaRPr lang="fr-F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980728"/>
            <a:ext cx="8435280" cy="5039072"/>
          </a:xfrm>
        </p:spPr>
        <p:txBody>
          <a:bodyPr/>
          <a:lstStyle/>
          <a:p>
            <a:pPr marL="514350" indent="-514350">
              <a:buFont typeface="+mj-lt"/>
              <a:buAutoNum type="alphaLcPeriod" startAt="3"/>
            </a:pPr>
            <a:r>
              <a:rPr lang="fr-FR" dirty="0" smtClean="0"/>
              <a:t>Espace Admin </a:t>
            </a:r>
            <a:endParaRPr lang="fr-FR" dirty="0"/>
          </a:p>
        </p:txBody>
      </p:sp>
      <p:pic>
        <p:nvPicPr>
          <p:cNvPr id="12291" name="Picture 3" descr="C:\Users\PC\OneDrive\Images\Captures d’écran\Capture d'écran 2023-12-12 233810.png"/>
          <p:cNvPicPr>
            <a:picLocks noChangeAspect="1" noChangeArrowheads="1"/>
          </p:cNvPicPr>
          <p:nvPr/>
        </p:nvPicPr>
        <p:blipFill>
          <a:blip r:embed="rId2" cstate="print"/>
          <a:srcRect/>
          <a:stretch>
            <a:fillRect/>
          </a:stretch>
        </p:blipFill>
        <p:spPr bwMode="auto">
          <a:xfrm>
            <a:off x="306282" y="2110648"/>
            <a:ext cx="8442182" cy="3982648"/>
          </a:xfrm>
          <a:prstGeom prst="rect">
            <a:avLst/>
          </a:prstGeom>
          <a:noFill/>
        </p:spPr>
      </p:pic>
      <p:sp>
        <p:nvSpPr>
          <p:cNvPr id="4" name="Ellipse 3"/>
          <p:cNvSpPr/>
          <p:nvPr/>
        </p:nvSpPr>
        <p:spPr>
          <a:xfrm>
            <a:off x="1763688" y="2060848"/>
            <a:ext cx="720080" cy="64807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23528" y="836712"/>
            <a:ext cx="8363272" cy="5183088"/>
          </a:xfrm>
        </p:spPr>
        <p:txBody>
          <a:bodyPr/>
          <a:lstStyle/>
          <a:p>
            <a:pPr marL="514350" indent="-514350">
              <a:buFont typeface="+mj-lt"/>
              <a:buAutoNum type="alphaLcPeriod" startAt="4"/>
            </a:pPr>
            <a:r>
              <a:rPr lang="fr-FR" dirty="0" smtClean="0"/>
              <a:t>Gestion Membre</a:t>
            </a:r>
            <a:endParaRPr lang="fr-FR" dirty="0"/>
          </a:p>
        </p:txBody>
      </p:sp>
      <p:pic>
        <p:nvPicPr>
          <p:cNvPr id="13314" name="Picture 2" descr="C:\Users\PC\OneDrive\Images\Captures d’écran\Capture d'écran 2023-12-12 234153.png"/>
          <p:cNvPicPr>
            <a:picLocks noChangeAspect="1" noChangeArrowheads="1"/>
          </p:cNvPicPr>
          <p:nvPr/>
        </p:nvPicPr>
        <p:blipFill>
          <a:blip r:embed="rId2" cstate="print"/>
          <a:srcRect/>
          <a:stretch>
            <a:fillRect/>
          </a:stretch>
        </p:blipFill>
        <p:spPr bwMode="auto">
          <a:xfrm>
            <a:off x="323528" y="1916832"/>
            <a:ext cx="8374980" cy="4283225"/>
          </a:xfrm>
          <a:prstGeom prst="rect">
            <a:avLst/>
          </a:prstGeom>
          <a:noFill/>
        </p:spPr>
      </p:pic>
      <p:sp>
        <p:nvSpPr>
          <p:cNvPr id="4" name="Ellipse 3"/>
          <p:cNvSpPr/>
          <p:nvPr/>
        </p:nvSpPr>
        <p:spPr>
          <a:xfrm>
            <a:off x="251520" y="2852936"/>
            <a:ext cx="1440160" cy="64807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5536" y="908720"/>
            <a:ext cx="8291264" cy="5111080"/>
          </a:xfrm>
        </p:spPr>
        <p:txBody>
          <a:bodyPr/>
          <a:lstStyle/>
          <a:p>
            <a:pPr marL="514350" indent="-514350">
              <a:buFont typeface="+mj-lt"/>
              <a:buAutoNum type="alphaLcPeriod" startAt="5"/>
            </a:pPr>
            <a:r>
              <a:rPr lang="fr-FR" dirty="0" smtClean="0"/>
              <a:t>Ajouter un membre</a:t>
            </a:r>
            <a:endParaRPr lang="fr-FR" dirty="0"/>
          </a:p>
        </p:txBody>
      </p:sp>
      <p:pic>
        <p:nvPicPr>
          <p:cNvPr id="14338" name="Picture 2" descr="C:\Users\PC\OneDrive\Images\Captures d’écran\Capture d'écran 2023-12-12 234408.png"/>
          <p:cNvPicPr>
            <a:picLocks noChangeAspect="1" noChangeArrowheads="1"/>
          </p:cNvPicPr>
          <p:nvPr/>
        </p:nvPicPr>
        <p:blipFill>
          <a:blip r:embed="rId2" cstate="print"/>
          <a:srcRect/>
          <a:stretch>
            <a:fillRect/>
          </a:stretch>
        </p:blipFill>
        <p:spPr bwMode="auto">
          <a:xfrm>
            <a:off x="395536" y="1772816"/>
            <a:ext cx="8294246" cy="4251768"/>
          </a:xfrm>
          <a:prstGeom prst="rect">
            <a:avLst/>
          </a:prstGeom>
          <a:noFill/>
        </p:spPr>
      </p:pic>
      <p:sp>
        <p:nvSpPr>
          <p:cNvPr id="4" name="Ellipse 3"/>
          <p:cNvSpPr/>
          <p:nvPr/>
        </p:nvSpPr>
        <p:spPr>
          <a:xfrm>
            <a:off x="2483768" y="1700808"/>
            <a:ext cx="720080" cy="64807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980728"/>
            <a:ext cx="8435280" cy="5039072"/>
          </a:xfrm>
        </p:spPr>
        <p:txBody>
          <a:bodyPr/>
          <a:lstStyle/>
          <a:p>
            <a:pPr marL="514350" indent="-514350">
              <a:buFont typeface="+mj-lt"/>
              <a:buAutoNum type="alphaLcPeriod" startAt="6"/>
            </a:pPr>
            <a:r>
              <a:rPr lang="fr-FR" dirty="0" smtClean="0"/>
              <a:t>Liste Agences </a:t>
            </a:r>
            <a:endParaRPr lang="fr-FR" dirty="0"/>
          </a:p>
        </p:txBody>
      </p:sp>
      <p:pic>
        <p:nvPicPr>
          <p:cNvPr id="15362" name="Picture 2" descr="C:\Users\PC\OneDrive\Images\Captures d’écran\Capture d'écran 2023-12-12 234557.png"/>
          <p:cNvPicPr>
            <a:picLocks noChangeAspect="1" noChangeArrowheads="1"/>
          </p:cNvPicPr>
          <p:nvPr/>
        </p:nvPicPr>
        <p:blipFill>
          <a:blip r:embed="rId2" cstate="print"/>
          <a:srcRect/>
          <a:stretch>
            <a:fillRect/>
          </a:stretch>
        </p:blipFill>
        <p:spPr bwMode="auto">
          <a:xfrm>
            <a:off x="251520" y="2083245"/>
            <a:ext cx="8502298" cy="3938043"/>
          </a:xfrm>
          <a:prstGeom prst="rect">
            <a:avLst/>
          </a:prstGeom>
          <a:noFill/>
        </p:spPr>
      </p:pic>
      <p:sp>
        <p:nvSpPr>
          <p:cNvPr id="4" name="Ellipse 3"/>
          <p:cNvSpPr/>
          <p:nvPr/>
        </p:nvSpPr>
        <p:spPr>
          <a:xfrm>
            <a:off x="251520" y="2924944"/>
            <a:ext cx="1368152" cy="64807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980728"/>
            <a:ext cx="8435280" cy="5039072"/>
          </a:xfrm>
        </p:spPr>
        <p:txBody>
          <a:bodyPr/>
          <a:lstStyle/>
          <a:p>
            <a:pPr marL="514350" indent="-514350">
              <a:buFont typeface="+mj-lt"/>
              <a:buAutoNum type="alphaLcPeriod" startAt="7"/>
            </a:pPr>
            <a:r>
              <a:rPr lang="fr-FR" dirty="0" smtClean="0"/>
              <a:t>Gestion Agence</a:t>
            </a:r>
            <a:endParaRPr lang="fr-FR" dirty="0"/>
          </a:p>
        </p:txBody>
      </p:sp>
      <p:pic>
        <p:nvPicPr>
          <p:cNvPr id="16386" name="Picture 2" descr="C:\Users\PC\OneDrive\Images\Captures d’écran\Capture d'écran 2023-12-12 235703.png"/>
          <p:cNvPicPr>
            <a:picLocks noChangeAspect="1" noChangeArrowheads="1"/>
          </p:cNvPicPr>
          <p:nvPr/>
        </p:nvPicPr>
        <p:blipFill>
          <a:blip r:embed="rId2" cstate="print"/>
          <a:srcRect/>
          <a:stretch>
            <a:fillRect/>
          </a:stretch>
        </p:blipFill>
        <p:spPr bwMode="auto">
          <a:xfrm>
            <a:off x="251520" y="1905483"/>
            <a:ext cx="8425057" cy="4115805"/>
          </a:xfrm>
          <a:prstGeom prst="rect">
            <a:avLst/>
          </a:prstGeom>
          <a:noFill/>
        </p:spPr>
      </p:pic>
      <p:sp>
        <p:nvSpPr>
          <p:cNvPr id="4" name="Ellipse 3"/>
          <p:cNvSpPr/>
          <p:nvPr/>
        </p:nvSpPr>
        <p:spPr>
          <a:xfrm>
            <a:off x="2915816" y="1844824"/>
            <a:ext cx="720080" cy="64807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980728"/>
            <a:ext cx="8435280" cy="5039072"/>
          </a:xfrm>
        </p:spPr>
        <p:txBody>
          <a:bodyPr/>
          <a:lstStyle/>
          <a:p>
            <a:pPr marL="514350" indent="-514350">
              <a:buFont typeface="+mj-lt"/>
              <a:buAutoNum type="alphaLcPeriod" startAt="8"/>
            </a:pPr>
            <a:r>
              <a:rPr lang="fr-FR" dirty="0" smtClean="0"/>
              <a:t>Gestion des </a:t>
            </a:r>
            <a:r>
              <a:rPr lang="fr-FR" dirty="0" err="1" smtClean="0"/>
              <a:t>vehicules</a:t>
            </a:r>
            <a:endParaRPr lang="fr-FR" dirty="0"/>
          </a:p>
        </p:txBody>
      </p:sp>
      <p:pic>
        <p:nvPicPr>
          <p:cNvPr id="17410" name="Picture 2" descr="C:\Users\PC\OneDrive\Images\Captures d’écran\Capture d'écran 2023-12-12 235906.png"/>
          <p:cNvPicPr>
            <a:picLocks noChangeAspect="1" noChangeArrowheads="1"/>
          </p:cNvPicPr>
          <p:nvPr/>
        </p:nvPicPr>
        <p:blipFill>
          <a:blip r:embed="rId2" cstate="print"/>
          <a:srcRect/>
          <a:stretch>
            <a:fillRect/>
          </a:stretch>
        </p:blipFill>
        <p:spPr bwMode="auto">
          <a:xfrm>
            <a:off x="251520" y="2060848"/>
            <a:ext cx="8470813" cy="3941864"/>
          </a:xfrm>
          <a:prstGeom prst="rect">
            <a:avLst/>
          </a:prstGeom>
          <a:noFill/>
        </p:spPr>
      </p:pic>
      <p:sp>
        <p:nvSpPr>
          <p:cNvPr id="4" name="Ellipse 3"/>
          <p:cNvSpPr/>
          <p:nvPr/>
        </p:nvSpPr>
        <p:spPr>
          <a:xfrm>
            <a:off x="179512" y="2924944"/>
            <a:ext cx="1440160" cy="64807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340768"/>
            <a:ext cx="8229600" cy="4983832"/>
          </a:xfrm>
        </p:spPr>
        <p:txBody>
          <a:bodyPr/>
          <a:lstStyle/>
          <a:p>
            <a:endParaRPr lang="fr-FR" dirty="0"/>
          </a:p>
        </p:txBody>
      </p:sp>
      <p:pic>
        <p:nvPicPr>
          <p:cNvPr id="2050" name="Picture 2" descr="C:\Users\PC\OneDrive\Images\Captures d’écran\Capture d'écran 2023-12-13 152818.png"/>
          <p:cNvPicPr>
            <a:picLocks noChangeAspect="1" noChangeArrowheads="1"/>
          </p:cNvPicPr>
          <p:nvPr/>
        </p:nvPicPr>
        <p:blipFill>
          <a:blip r:embed="rId2" cstate="print"/>
          <a:srcRect/>
          <a:stretch>
            <a:fillRect/>
          </a:stretch>
        </p:blipFill>
        <p:spPr bwMode="auto">
          <a:xfrm>
            <a:off x="467544" y="2492896"/>
            <a:ext cx="8172522" cy="3794828"/>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2924944"/>
            <a:ext cx="7772400" cy="1143000"/>
          </a:xfrm>
        </p:spPr>
        <p:txBody>
          <a:bodyPr/>
          <a:lstStyle/>
          <a:p>
            <a:pPr algn="ctr"/>
            <a:r>
              <a:rPr lang="fr-FR" dirty="0" smtClean="0"/>
              <a:t>Internaute Client</a:t>
            </a:r>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2420888"/>
            <a:ext cx="8748464" cy="1143000"/>
          </a:xfrm>
        </p:spPr>
        <p:txBody>
          <a:bodyPr>
            <a:normAutofit fontScale="90000"/>
          </a:bodyPr>
          <a:lstStyle/>
          <a:p>
            <a:pPr marL="1028700" indent="-1028700">
              <a:buFont typeface="+mj-lt"/>
              <a:buAutoNum type="romanUcPeriod"/>
            </a:pPr>
            <a:r>
              <a:rPr lang="fr-FR" b="1" dirty="0" smtClean="0">
                <a:latin typeface="+mn-lt"/>
              </a:rPr>
              <a:t>PRESENTATION DU PROJET</a:t>
            </a:r>
            <a:endParaRPr lang="fr-FR" b="1" dirty="0">
              <a:latin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1052736"/>
            <a:ext cx="8435280" cy="4967064"/>
          </a:xfrm>
        </p:spPr>
        <p:txBody>
          <a:bodyPr/>
          <a:lstStyle/>
          <a:p>
            <a:pPr marL="514350" indent="-514350">
              <a:buFont typeface="+mj-lt"/>
              <a:buAutoNum type="alphaLcPeriod" startAt="9"/>
            </a:pPr>
            <a:r>
              <a:rPr lang="fr-FR" dirty="0" smtClean="0"/>
              <a:t>Espace Client</a:t>
            </a:r>
            <a:endParaRPr lang="fr-FR" dirty="0"/>
          </a:p>
        </p:txBody>
      </p:sp>
      <p:pic>
        <p:nvPicPr>
          <p:cNvPr id="19458" name="Picture 2" descr="C:\Users\PC\OneDrive\Images\Captures d’écran\Capture d'écran 2023-12-13 000559.png"/>
          <p:cNvPicPr>
            <a:picLocks noChangeAspect="1" noChangeArrowheads="1"/>
          </p:cNvPicPr>
          <p:nvPr/>
        </p:nvPicPr>
        <p:blipFill>
          <a:blip r:embed="rId2" cstate="print"/>
          <a:srcRect/>
          <a:stretch>
            <a:fillRect/>
          </a:stretch>
        </p:blipFill>
        <p:spPr bwMode="auto">
          <a:xfrm>
            <a:off x="251520" y="2276872"/>
            <a:ext cx="8470192" cy="3733825"/>
          </a:xfrm>
          <a:prstGeom prst="rect">
            <a:avLst/>
          </a:prstGeom>
          <a:noFill/>
        </p:spPr>
      </p:pic>
      <p:sp>
        <p:nvSpPr>
          <p:cNvPr id="4" name="Ellipse 3"/>
          <p:cNvSpPr/>
          <p:nvPr/>
        </p:nvSpPr>
        <p:spPr>
          <a:xfrm>
            <a:off x="971600" y="4653136"/>
            <a:ext cx="1656184" cy="64807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80728"/>
            <a:ext cx="8229600" cy="5343872"/>
          </a:xfrm>
        </p:spPr>
        <p:txBody>
          <a:bodyPr/>
          <a:lstStyle/>
          <a:p>
            <a:pPr marL="514350" indent="-514350">
              <a:buFont typeface="+mj-lt"/>
              <a:buAutoNum type="alphaLcPeriod" startAt="10"/>
            </a:pPr>
            <a:r>
              <a:rPr lang="fr-FR" dirty="0" smtClean="0"/>
              <a:t>Location des Véhicules</a:t>
            </a:r>
            <a:endParaRPr lang="fr-FR" dirty="0"/>
          </a:p>
        </p:txBody>
      </p:sp>
      <p:pic>
        <p:nvPicPr>
          <p:cNvPr id="1026" name="Picture 2" descr="C:\Users\PC\OneDrive\Images\Captures d’écran\Capture d'écran 2023-12-13 000035.png"/>
          <p:cNvPicPr>
            <a:picLocks noChangeAspect="1" noChangeArrowheads="1"/>
          </p:cNvPicPr>
          <p:nvPr/>
        </p:nvPicPr>
        <p:blipFill>
          <a:blip r:embed="rId2" cstate="print"/>
          <a:srcRect/>
          <a:stretch>
            <a:fillRect/>
          </a:stretch>
        </p:blipFill>
        <p:spPr bwMode="auto">
          <a:xfrm>
            <a:off x="467544" y="2492182"/>
            <a:ext cx="8280920" cy="3862747"/>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23528" y="1052736"/>
            <a:ext cx="8363272" cy="4967064"/>
          </a:xfrm>
        </p:spPr>
        <p:txBody>
          <a:bodyPr/>
          <a:lstStyle/>
          <a:p>
            <a:pPr marL="514350" indent="-514350">
              <a:buFont typeface="+mj-lt"/>
              <a:buAutoNum type="alphaLcPeriod" startAt="11"/>
            </a:pPr>
            <a:r>
              <a:rPr lang="fr-FR" dirty="0" smtClean="0"/>
              <a:t>Historique des réservations</a:t>
            </a:r>
            <a:endParaRPr lang="fr-FR" dirty="0"/>
          </a:p>
        </p:txBody>
      </p:sp>
      <p:pic>
        <p:nvPicPr>
          <p:cNvPr id="20482" name="Picture 2" descr="C:\Users\PC\OneDrive\Images\Captures d’écran\Capture d'écran 2023-12-13 000751.png"/>
          <p:cNvPicPr>
            <a:picLocks noChangeAspect="1" noChangeArrowheads="1"/>
          </p:cNvPicPr>
          <p:nvPr/>
        </p:nvPicPr>
        <p:blipFill>
          <a:blip r:embed="rId2" cstate="print"/>
          <a:srcRect/>
          <a:stretch>
            <a:fillRect/>
          </a:stretch>
        </p:blipFill>
        <p:spPr bwMode="auto">
          <a:xfrm>
            <a:off x="323528" y="2204864"/>
            <a:ext cx="8407888" cy="3814217"/>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23528" y="980728"/>
            <a:ext cx="8363272" cy="5039072"/>
          </a:xfrm>
        </p:spPr>
        <p:txBody>
          <a:bodyPr/>
          <a:lstStyle/>
          <a:p>
            <a:pPr marL="514350" indent="-514350">
              <a:buFont typeface="+mj-lt"/>
              <a:buAutoNum type="alphaLcPeriod" startAt="12"/>
            </a:pPr>
            <a:r>
              <a:rPr lang="fr-FR" dirty="0" smtClean="0"/>
              <a:t>Réservation en cours</a:t>
            </a:r>
            <a:endParaRPr lang="fr-FR" dirty="0"/>
          </a:p>
        </p:txBody>
      </p:sp>
      <p:pic>
        <p:nvPicPr>
          <p:cNvPr id="21506" name="Picture 2" descr="C:\Users\PC\OneDrive\Images\Captures d’écran\Capture d'écran 2023-12-13 000951.png"/>
          <p:cNvPicPr>
            <a:picLocks noChangeAspect="1" noChangeArrowheads="1"/>
          </p:cNvPicPr>
          <p:nvPr/>
        </p:nvPicPr>
        <p:blipFill>
          <a:blip r:embed="rId2" cstate="print"/>
          <a:srcRect/>
          <a:stretch>
            <a:fillRect/>
          </a:stretch>
        </p:blipFill>
        <p:spPr bwMode="auto">
          <a:xfrm>
            <a:off x="323527" y="2132856"/>
            <a:ext cx="8352929" cy="389348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914400" indent="-914400">
              <a:buFont typeface="+mj-lt"/>
              <a:buAutoNum type="arabicPeriod"/>
            </a:pPr>
            <a:r>
              <a:rPr lang="fr-FR" b="1" dirty="0" smtClean="0"/>
              <a:t>Description</a:t>
            </a:r>
            <a:endParaRPr lang="fr-FR" b="1" dirty="0"/>
          </a:p>
        </p:txBody>
      </p:sp>
      <p:sp>
        <p:nvSpPr>
          <p:cNvPr id="3" name="Espace réservé du contenu 2"/>
          <p:cNvSpPr>
            <a:spLocks noGrp="1"/>
          </p:cNvSpPr>
          <p:nvPr>
            <p:ph idx="1"/>
          </p:nvPr>
        </p:nvSpPr>
        <p:spPr>
          <a:xfrm>
            <a:off x="395536" y="1988840"/>
            <a:ext cx="8229600" cy="3877891"/>
          </a:xfrm>
        </p:spPr>
        <p:txBody>
          <a:bodyPr>
            <a:normAutofit/>
          </a:bodyPr>
          <a:lstStyle/>
          <a:p>
            <a:pPr algn="just">
              <a:buNone/>
            </a:pPr>
            <a:r>
              <a:rPr lang="fr-FR" sz="1800" dirty="0" smtClean="0"/>
              <a:t>		</a:t>
            </a:r>
          </a:p>
          <a:p>
            <a:pPr algn="just">
              <a:buNone/>
            </a:pPr>
            <a:endParaRPr lang="fr-FR" sz="1800" dirty="0"/>
          </a:p>
          <a:p>
            <a:pPr algn="just">
              <a:buNone/>
            </a:pPr>
            <a:r>
              <a:rPr lang="fr-FR" sz="1800" dirty="0" smtClean="0"/>
              <a:t>		Le projet consiste à développer une application de gestion de location des voitures pour </a:t>
            </a:r>
            <a:r>
              <a:rPr lang="fr-FR" sz="1800" dirty="0"/>
              <a:t>l</a:t>
            </a:r>
            <a:r>
              <a:rPr lang="fr-FR" sz="1800" dirty="0" smtClean="0"/>
              <a:t>es agences de location  des voitures. Entre autres, elle  consiste  à automatiser le système d’information </a:t>
            </a:r>
            <a:r>
              <a:rPr lang="fr-FR" sz="1800" dirty="0"/>
              <a:t> </a:t>
            </a:r>
            <a:r>
              <a:rPr lang="fr-FR" sz="1800" dirty="0" smtClean="0"/>
              <a:t>des agences en proposant des fonctionnalités bien définies selon les besoins afin de faciliter la gestion des activités au sein </a:t>
            </a:r>
            <a:r>
              <a:rPr lang="fr-FR" sz="1800" dirty="0" smtClean="0"/>
              <a:t>des </a:t>
            </a:r>
            <a:r>
              <a:rPr lang="fr-FR" sz="1800" dirty="0" smtClean="0"/>
              <a:t>agence. Activités notamment liées à la gestion du parc des véhicules, à la location et  à la gestion des clients.</a:t>
            </a:r>
            <a:endParaRPr lang="fr-F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914400" indent="-914400">
              <a:buFont typeface="+mj-lt"/>
              <a:buAutoNum type="arabicPeriod" startAt="2"/>
            </a:pPr>
            <a:r>
              <a:rPr lang="fr-FR" b="1" dirty="0" smtClean="0"/>
              <a:t>Objectifs</a:t>
            </a:r>
            <a:endParaRPr lang="fr-FR" b="1" dirty="0"/>
          </a:p>
        </p:txBody>
      </p:sp>
      <p:sp>
        <p:nvSpPr>
          <p:cNvPr id="3" name="Espace réservé du contenu 2"/>
          <p:cNvSpPr>
            <a:spLocks noGrp="1"/>
          </p:cNvSpPr>
          <p:nvPr>
            <p:ph idx="1"/>
          </p:nvPr>
        </p:nvSpPr>
        <p:spPr/>
        <p:txBody>
          <a:bodyPr>
            <a:normAutofit fontScale="92500" lnSpcReduction="20000"/>
          </a:bodyPr>
          <a:lstStyle/>
          <a:p>
            <a:pPr algn="just">
              <a:buNone/>
            </a:pPr>
            <a:r>
              <a:rPr lang="fr-FR" sz="1900" dirty="0" smtClean="0"/>
              <a:t>            Comme énuméré  en amont, le projet consiste à créer une application de gestion de location </a:t>
            </a:r>
            <a:r>
              <a:rPr lang="fr-FR" sz="1900" dirty="0" smtClean="0"/>
              <a:t>des </a:t>
            </a:r>
            <a:r>
              <a:rPr lang="fr-FR" sz="1900" dirty="0" smtClean="0"/>
              <a:t>véhicules pour des agences .Ainsi,  Les objectifs visés sont donc  de:</a:t>
            </a:r>
          </a:p>
          <a:p>
            <a:pPr>
              <a:buNone/>
            </a:pPr>
            <a:endParaRPr lang="fr-FR" sz="1900" dirty="0" smtClean="0"/>
          </a:p>
          <a:p>
            <a:pPr>
              <a:buFont typeface="Wingdings" pitchFamily="2" charset="2"/>
              <a:buChar char="Ø"/>
            </a:pPr>
            <a:r>
              <a:rPr lang="fr-FR" sz="1900" dirty="0" smtClean="0"/>
              <a:t>Rendre l’application accessible à tout le monde </a:t>
            </a:r>
          </a:p>
          <a:p>
            <a:pPr>
              <a:buFont typeface="Wingdings" pitchFamily="2" charset="2"/>
              <a:buChar char="Ø"/>
            </a:pPr>
            <a:r>
              <a:rPr lang="fr-FR" sz="1900" dirty="0" smtClean="0"/>
              <a:t>Permettre aux clients de s’inscrire  à la plateforme</a:t>
            </a:r>
          </a:p>
          <a:p>
            <a:pPr>
              <a:buFont typeface="Wingdings" pitchFamily="2" charset="2"/>
              <a:buChar char="Ø"/>
            </a:pPr>
            <a:r>
              <a:rPr lang="fr-FR" sz="1900" dirty="0" smtClean="0"/>
              <a:t>Permettre aux client s de louer les véhicules disponibles</a:t>
            </a:r>
          </a:p>
          <a:p>
            <a:pPr>
              <a:buFont typeface="Wingdings" pitchFamily="2" charset="2"/>
              <a:buChar char="Ø"/>
            </a:pPr>
            <a:r>
              <a:rPr lang="fr-FR" sz="1900" dirty="0" smtClean="0"/>
              <a:t>Permettre  aux clients de consulter leur historique de réservation</a:t>
            </a:r>
          </a:p>
          <a:p>
            <a:pPr>
              <a:buFont typeface="Wingdings" pitchFamily="2" charset="2"/>
              <a:buChar char="Ø"/>
            </a:pPr>
            <a:r>
              <a:rPr lang="fr-FR" sz="1900" dirty="0" smtClean="0"/>
              <a:t>Permettre aux clients  de consulter les réservations en cours  ou de les annules en cas de besoins </a:t>
            </a:r>
          </a:p>
          <a:p>
            <a:pPr>
              <a:buFont typeface="Wingdings" pitchFamily="2" charset="2"/>
              <a:buChar char="Ø"/>
            </a:pPr>
            <a:r>
              <a:rPr lang="fr-FR" sz="1900" dirty="0" smtClean="0"/>
              <a:t>Ajouter les agences </a:t>
            </a:r>
          </a:p>
          <a:p>
            <a:pPr>
              <a:buFont typeface="Wingdings" pitchFamily="2" charset="2"/>
              <a:buChar char="Ø"/>
            </a:pPr>
            <a:r>
              <a:rPr lang="fr-FR" sz="1900" dirty="0" smtClean="0"/>
              <a:t>Ajouter les véhicules</a:t>
            </a:r>
          </a:p>
          <a:p>
            <a:pPr>
              <a:buFont typeface="Wingdings" pitchFamily="2" charset="2"/>
              <a:buChar char="Ø"/>
            </a:pPr>
            <a:r>
              <a:rPr lang="fr-FR" sz="1900" dirty="0" smtClean="0"/>
              <a:t>Consulter les statistiques de réservation de chaque agence </a:t>
            </a:r>
          </a:p>
          <a:p>
            <a:pPr>
              <a:buFont typeface="Wingdings" pitchFamily="2" charset="2"/>
              <a:buChar char="Ø"/>
            </a:pPr>
            <a:r>
              <a:rPr lang="fr-FR" sz="1900" dirty="0" smtClean="0"/>
              <a:t>etc</a:t>
            </a:r>
          </a:p>
          <a:p>
            <a:pPr>
              <a:buNone/>
            </a:pPr>
            <a:r>
              <a:rPr lang="fr-FR" sz="1800" dirty="0"/>
              <a:t>	</a:t>
            </a:r>
            <a:endParaRPr lang="fr-FR" sz="1800" dirty="0" smtClean="0"/>
          </a:p>
          <a:p>
            <a:pPr>
              <a:buNone/>
            </a:pPr>
            <a:r>
              <a:rPr lang="fr-FR" sz="1800" dirty="0"/>
              <a:t>	</a:t>
            </a:r>
            <a:r>
              <a:rPr lang="fr-FR" sz="1800" dirty="0" smtClean="0"/>
              <a:t> </a:t>
            </a:r>
            <a:endParaRPr lang="fr-FR" sz="1800"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648072"/>
            <a:ext cx="8229600" cy="836712"/>
          </a:xfrm>
        </p:spPr>
        <p:txBody>
          <a:bodyPr>
            <a:normAutofit/>
          </a:bodyPr>
          <a:lstStyle/>
          <a:p>
            <a:pPr marL="742950" indent="-742950">
              <a:buFont typeface="+mj-lt"/>
              <a:buAutoNum type="arabicPeriod" startAt="3"/>
            </a:pPr>
            <a:r>
              <a:rPr lang="fr-FR" sz="3600" b="1" dirty="0" smtClean="0"/>
              <a:t>Description fonctionnelle des besoins</a:t>
            </a:r>
            <a:endParaRPr lang="fr-FR" sz="3600" b="1" dirty="0"/>
          </a:p>
        </p:txBody>
      </p:sp>
      <p:sp>
        <p:nvSpPr>
          <p:cNvPr id="3" name="Espace réservé du contenu 2"/>
          <p:cNvSpPr>
            <a:spLocks noGrp="1"/>
          </p:cNvSpPr>
          <p:nvPr>
            <p:ph idx="1"/>
          </p:nvPr>
        </p:nvSpPr>
        <p:spPr>
          <a:xfrm>
            <a:off x="467544" y="1739949"/>
            <a:ext cx="8229600" cy="5001419"/>
          </a:xfrm>
        </p:spPr>
        <p:txBody>
          <a:bodyPr>
            <a:normAutofit fontScale="92500" lnSpcReduction="10000"/>
          </a:bodyPr>
          <a:lstStyle/>
          <a:p>
            <a:pPr>
              <a:buNone/>
            </a:pPr>
            <a:r>
              <a:rPr lang="fr-FR" sz="1800" dirty="0" smtClean="0"/>
              <a:t>	</a:t>
            </a:r>
            <a:r>
              <a:rPr lang="fr-FR" sz="2000" dirty="0" smtClean="0"/>
              <a:t>Pour la réalisation de cette application trois entités sont requises à savoir: </a:t>
            </a:r>
          </a:p>
          <a:p>
            <a:pPr>
              <a:buNone/>
            </a:pPr>
            <a:r>
              <a:rPr lang="fr-FR" sz="2000" dirty="0" smtClean="0"/>
              <a:t>	</a:t>
            </a:r>
            <a:r>
              <a:rPr lang="fr-FR" sz="2000" b="1" dirty="0" smtClean="0"/>
              <a:t>Agence</a:t>
            </a:r>
            <a:r>
              <a:rPr lang="fr-FR" sz="2000" dirty="0" smtClean="0"/>
              <a:t>, </a:t>
            </a:r>
            <a:r>
              <a:rPr lang="fr-FR" sz="2000" b="1" dirty="0" smtClean="0"/>
              <a:t>Véhicule</a:t>
            </a:r>
            <a:r>
              <a:rPr lang="fr-FR" sz="2000" dirty="0" smtClean="0"/>
              <a:t> et</a:t>
            </a:r>
            <a:r>
              <a:rPr lang="fr-FR" sz="2000" b="1" dirty="0" smtClean="0"/>
              <a:t> Membre.</a:t>
            </a:r>
          </a:p>
          <a:p>
            <a:pPr>
              <a:buNone/>
            </a:pPr>
            <a:endParaRPr lang="fr-FR" sz="2000" dirty="0" smtClean="0"/>
          </a:p>
          <a:p>
            <a:pPr>
              <a:buFont typeface="Wingdings" pitchFamily="2" charset="2"/>
              <a:buChar char="v"/>
            </a:pPr>
            <a:r>
              <a:rPr lang="fr-FR" sz="2000" i="1" dirty="0" smtClean="0">
                <a:solidFill>
                  <a:srgbClr val="FF0000"/>
                </a:solidFill>
              </a:rPr>
              <a:t>Une agence </a:t>
            </a:r>
            <a:r>
              <a:rPr lang="fr-FR" sz="2000" dirty="0" smtClean="0"/>
              <a:t>sera définie par un identifiant, un numéro de téléphone, un email, une adresse, un code postal, une ville, une image.</a:t>
            </a:r>
          </a:p>
          <a:p>
            <a:pPr>
              <a:buFont typeface="Wingdings" pitchFamily="2" charset="2"/>
              <a:buChar char="v"/>
            </a:pPr>
            <a:r>
              <a:rPr lang="fr-FR" sz="2000" i="1" dirty="0" smtClean="0">
                <a:solidFill>
                  <a:srgbClr val="FF0000"/>
                </a:solidFill>
              </a:rPr>
              <a:t>Un membre </a:t>
            </a:r>
            <a:r>
              <a:rPr lang="fr-FR" sz="2000" dirty="0" smtClean="0"/>
              <a:t>sera défini par un identifiant, un nom, un prénom, un login, un mot de passe, un téléphone, un email, une adresse, un code postal, une ville, un statut, une date inscription.</a:t>
            </a:r>
          </a:p>
          <a:p>
            <a:pPr>
              <a:buFont typeface="Wingdings" pitchFamily="2" charset="2"/>
              <a:buChar char="v"/>
            </a:pPr>
            <a:r>
              <a:rPr lang="fr-FR" sz="2000" i="1" dirty="0" smtClean="0">
                <a:solidFill>
                  <a:srgbClr val="FF0000"/>
                </a:solidFill>
              </a:rPr>
              <a:t>Un véhicule </a:t>
            </a:r>
            <a:r>
              <a:rPr lang="fr-FR" sz="2000" dirty="0" smtClean="0"/>
              <a:t>sera défini par un identifiant, une marque, un modèle, un prix journalier, une description, une image, une ville.</a:t>
            </a:r>
          </a:p>
          <a:p>
            <a:pPr>
              <a:buNone/>
            </a:pPr>
            <a:r>
              <a:rPr lang="fr-FR" sz="2000" dirty="0"/>
              <a:t>	</a:t>
            </a:r>
            <a:endParaRPr lang="fr-FR" sz="2000" dirty="0" smtClean="0"/>
          </a:p>
          <a:p>
            <a:pPr>
              <a:buNone/>
            </a:pPr>
            <a:r>
              <a:rPr lang="fr-FR" sz="2000" i="1" dirty="0" smtClean="0">
                <a:solidFill>
                  <a:srgbClr val="0070C0"/>
                </a:solidFill>
              </a:rPr>
              <a:t>	Une agence </a:t>
            </a:r>
            <a:r>
              <a:rPr lang="fr-FR" sz="2000" dirty="0" smtClean="0"/>
              <a:t>peut posséder un ou plusieurs </a:t>
            </a:r>
            <a:r>
              <a:rPr lang="fr-FR" sz="2000" i="1" dirty="0" smtClean="0">
                <a:solidFill>
                  <a:srgbClr val="0070C0"/>
                </a:solidFill>
              </a:rPr>
              <a:t>véhicule</a:t>
            </a:r>
            <a:r>
              <a:rPr lang="fr-FR" sz="2000" dirty="0" smtClean="0"/>
              <a:t>, par contre un </a:t>
            </a:r>
            <a:r>
              <a:rPr lang="fr-FR" sz="2000" i="1" dirty="0" smtClean="0">
                <a:solidFill>
                  <a:srgbClr val="0070C0"/>
                </a:solidFill>
              </a:rPr>
              <a:t>véhicule</a:t>
            </a:r>
            <a:r>
              <a:rPr lang="fr-FR" sz="2000" dirty="0" smtClean="0"/>
              <a:t> est référencé à une seule </a:t>
            </a:r>
            <a:r>
              <a:rPr lang="fr-FR" sz="2000" i="1" dirty="0" smtClean="0">
                <a:solidFill>
                  <a:srgbClr val="0070C0"/>
                </a:solidFill>
              </a:rPr>
              <a:t>agence</a:t>
            </a:r>
          </a:p>
          <a:p>
            <a:pPr>
              <a:buNone/>
            </a:pPr>
            <a:r>
              <a:rPr lang="fr-FR" sz="2000" dirty="0"/>
              <a:t>	</a:t>
            </a:r>
            <a:r>
              <a:rPr lang="fr-FR" sz="2000" i="1" dirty="0" smtClean="0">
                <a:solidFill>
                  <a:srgbClr val="0070C0"/>
                </a:solidFill>
              </a:rPr>
              <a:t>Un membre </a:t>
            </a:r>
            <a:r>
              <a:rPr lang="fr-FR" sz="2000" dirty="0" smtClean="0"/>
              <a:t>peut louer un ou plusieurs </a:t>
            </a:r>
            <a:r>
              <a:rPr lang="fr-FR" sz="2000" i="1" dirty="0" smtClean="0">
                <a:solidFill>
                  <a:srgbClr val="0070C0"/>
                </a:solidFill>
              </a:rPr>
              <a:t>véhicules</a:t>
            </a:r>
            <a:r>
              <a:rPr lang="fr-FR" sz="2000" i="1" dirty="0" smtClean="0"/>
              <a:t> </a:t>
            </a:r>
            <a:r>
              <a:rPr lang="fr-FR" sz="2000" dirty="0" smtClean="0"/>
              <a:t>et un</a:t>
            </a:r>
            <a:r>
              <a:rPr lang="fr-FR" sz="2000" dirty="0" smtClean="0">
                <a:solidFill>
                  <a:srgbClr val="0070C0"/>
                </a:solidFill>
              </a:rPr>
              <a:t> </a:t>
            </a:r>
            <a:r>
              <a:rPr lang="fr-FR" sz="2000" i="1" dirty="0" smtClean="0">
                <a:solidFill>
                  <a:srgbClr val="0070C0"/>
                </a:solidFill>
              </a:rPr>
              <a:t>véhicule</a:t>
            </a:r>
            <a:r>
              <a:rPr lang="fr-FR" sz="2000" dirty="0" smtClean="0">
                <a:solidFill>
                  <a:srgbClr val="0070C0"/>
                </a:solidFill>
              </a:rPr>
              <a:t> </a:t>
            </a:r>
            <a:r>
              <a:rPr lang="fr-FR" sz="2000" dirty="0" smtClean="0"/>
              <a:t>peut être loué par plusieurs  </a:t>
            </a:r>
            <a:r>
              <a:rPr lang="fr-FR" sz="2000" i="1" dirty="0" smtClean="0">
                <a:solidFill>
                  <a:srgbClr val="0070C0"/>
                </a:solidFill>
              </a:rPr>
              <a:t>membre</a:t>
            </a:r>
            <a:endParaRPr lang="fr-FR" sz="2000" i="1" dirty="0">
              <a:solidFill>
                <a:srgbClr val="0070C0"/>
              </a:solidFill>
            </a:endParaRPr>
          </a:p>
          <a:p>
            <a:pPr>
              <a:buNone/>
            </a:pPr>
            <a:r>
              <a:rPr lang="fr-FR" sz="1800" dirty="0" smtClean="0"/>
              <a:t>	</a:t>
            </a:r>
            <a:endParaRPr lang="fr-FR"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88640"/>
            <a:ext cx="8229600" cy="5937523"/>
          </a:xfrm>
        </p:spPr>
        <p:txBody>
          <a:bodyPr>
            <a:normAutofit/>
          </a:bodyPr>
          <a:lstStyle/>
          <a:p>
            <a:pPr algn="just">
              <a:buNone/>
            </a:pPr>
            <a:r>
              <a:rPr lang="fr-FR" sz="1800" dirty="0" smtClean="0"/>
              <a:t>		</a:t>
            </a:r>
          </a:p>
          <a:p>
            <a:pPr algn="just">
              <a:buNone/>
            </a:pPr>
            <a:endParaRPr lang="fr-FR" sz="1800" dirty="0"/>
          </a:p>
          <a:p>
            <a:pPr algn="just">
              <a:buNone/>
            </a:pPr>
            <a:endParaRPr lang="fr-FR" sz="1800" dirty="0" smtClean="0"/>
          </a:p>
          <a:p>
            <a:pPr algn="just">
              <a:buNone/>
            </a:pPr>
            <a:r>
              <a:rPr lang="fr-FR" sz="1800" dirty="0"/>
              <a:t>	</a:t>
            </a:r>
            <a:r>
              <a:rPr lang="fr-FR" sz="1800" dirty="0" smtClean="0"/>
              <a:t>L’application est accessible à tous les internautes  qui sont repartis en deux catégories selon la nature de leur statut. D’un coté il y’a les clients et d’un autre les administrateurs.</a:t>
            </a:r>
          </a:p>
          <a:p>
            <a:pPr algn="just">
              <a:buNone/>
            </a:pPr>
            <a:r>
              <a:rPr lang="fr-FR" sz="1800" dirty="0"/>
              <a:t>	</a:t>
            </a:r>
            <a:endParaRPr lang="fr-FR" sz="1800" dirty="0" smtClean="0"/>
          </a:p>
          <a:p>
            <a:pPr algn="just">
              <a:buNone/>
            </a:pPr>
            <a:endParaRPr lang="fr-FR" sz="1800" dirty="0" smtClean="0"/>
          </a:p>
          <a:p>
            <a:pPr algn="just">
              <a:buNone/>
            </a:pPr>
            <a:endParaRPr lang="fr-FR" sz="1800" dirty="0" smtClean="0"/>
          </a:p>
        </p:txBody>
      </p:sp>
      <p:pic>
        <p:nvPicPr>
          <p:cNvPr id="1026" name="Picture 2" descr="C:\Users\PC\Downloads\client.png"/>
          <p:cNvPicPr>
            <a:picLocks noChangeAspect="1" noChangeArrowheads="1"/>
          </p:cNvPicPr>
          <p:nvPr/>
        </p:nvPicPr>
        <p:blipFill>
          <a:blip r:embed="rId2" cstate="print"/>
          <a:srcRect/>
          <a:stretch>
            <a:fillRect/>
          </a:stretch>
        </p:blipFill>
        <p:spPr bwMode="auto">
          <a:xfrm>
            <a:off x="1619672" y="2852936"/>
            <a:ext cx="1656184" cy="1656184"/>
          </a:xfrm>
          <a:prstGeom prst="rect">
            <a:avLst/>
          </a:prstGeom>
          <a:noFill/>
        </p:spPr>
      </p:pic>
      <p:pic>
        <p:nvPicPr>
          <p:cNvPr id="1027" name="Picture 3" descr="C:\Users\PC\Downloads\ingenieur-logiciel.png"/>
          <p:cNvPicPr>
            <a:picLocks noChangeAspect="1" noChangeArrowheads="1"/>
          </p:cNvPicPr>
          <p:nvPr/>
        </p:nvPicPr>
        <p:blipFill>
          <a:blip r:embed="rId3" cstate="print"/>
          <a:srcRect/>
          <a:stretch>
            <a:fillRect/>
          </a:stretch>
        </p:blipFill>
        <p:spPr bwMode="auto">
          <a:xfrm>
            <a:off x="5580112" y="2852936"/>
            <a:ext cx="1656184" cy="1656184"/>
          </a:xfrm>
          <a:prstGeom prst="rect">
            <a:avLst/>
          </a:prstGeom>
          <a:noFill/>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619672" y="764704"/>
            <a:ext cx="7272808" cy="3096344"/>
          </a:xfrm>
        </p:spPr>
        <p:txBody>
          <a:bodyPr>
            <a:normAutofit/>
          </a:bodyPr>
          <a:lstStyle/>
          <a:p>
            <a:pPr algn="just">
              <a:buNone/>
            </a:pPr>
            <a:r>
              <a:rPr lang="fr-FR" sz="1800" dirty="0" smtClean="0"/>
              <a:t>			</a:t>
            </a:r>
            <a:r>
              <a:rPr lang="fr-FR" sz="2400" dirty="0" smtClean="0"/>
              <a:t>L’internaute client peut :</a:t>
            </a:r>
          </a:p>
          <a:p>
            <a:pPr algn="just">
              <a:buNone/>
            </a:pPr>
            <a:endParaRPr lang="fr-FR" sz="1800" dirty="0" smtClean="0"/>
          </a:p>
          <a:p>
            <a:pPr lvl="1" algn="just">
              <a:buFont typeface="Wingdings" pitchFamily="2" charset="2"/>
              <a:buChar char="Ø"/>
            </a:pPr>
            <a:r>
              <a:rPr lang="fr-FR" sz="2000" i="1" dirty="0" smtClean="0"/>
              <a:t>S’inscrire s’il est nouveau ou se connecter s’il est déjà inscrit</a:t>
            </a:r>
          </a:p>
          <a:p>
            <a:pPr lvl="1" algn="just">
              <a:buFont typeface="Wingdings" pitchFamily="2" charset="2"/>
              <a:buChar char="Ø"/>
            </a:pPr>
            <a:r>
              <a:rPr lang="fr-FR" sz="2000" i="1" dirty="0" smtClean="0"/>
              <a:t>Louer un véhicule</a:t>
            </a:r>
          </a:p>
          <a:p>
            <a:pPr lvl="1" algn="just">
              <a:buFont typeface="Wingdings" pitchFamily="2" charset="2"/>
              <a:buChar char="Ø"/>
            </a:pPr>
            <a:r>
              <a:rPr lang="fr-FR" sz="2000" i="1" dirty="0" smtClean="0"/>
              <a:t>Consulter  l’historique des réservations  en cours ou révolues</a:t>
            </a:r>
          </a:p>
          <a:p>
            <a:pPr lvl="1" algn="just">
              <a:buFont typeface="Wingdings" pitchFamily="2" charset="2"/>
              <a:buChar char="Ø"/>
            </a:pPr>
            <a:r>
              <a:rPr lang="fr-FR" sz="2000" i="1" dirty="0" smtClean="0"/>
              <a:t>Annuler les réservations en cours </a:t>
            </a:r>
          </a:p>
          <a:p>
            <a:pPr algn="just">
              <a:buNone/>
            </a:pPr>
            <a:r>
              <a:rPr lang="fr-FR" sz="1800" dirty="0" smtClean="0"/>
              <a:t>	</a:t>
            </a:r>
          </a:p>
          <a:p>
            <a:pPr>
              <a:buNone/>
            </a:pPr>
            <a:endParaRPr lang="fr-FR" sz="1800" dirty="0"/>
          </a:p>
        </p:txBody>
      </p:sp>
      <p:pic>
        <p:nvPicPr>
          <p:cNvPr id="2050" name="Picture 2" descr="C:\Users\PC\Downloads\client.png"/>
          <p:cNvPicPr>
            <a:picLocks noChangeAspect="1" noChangeArrowheads="1"/>
          </p:cNvPicPr>
          <p:nvPr/>
        </p:nvPicPr>
        <p:blipFill>
          <a:blip r:embed="rId2" cstate="print"/>
          <a:srcRect/>
          <a:stretch>
            <a:fillRect/>
          </a:stretch>
        </p:blipFill>
        <p:spPr bwMode="auto">
          <a:xfrm>
            <a:off x="251520" y="1196752"/>
            <a:ext cx="1763688" cy="1800200"/>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ébit">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Débit">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Débit">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675</TotalTime>
  <Words>579</Words>
  <Application>Microsoft Office PowerPoint</Application>
  <PresentationFormat>Affichage à l'écran (4:3)</PresentationFormat>
  <Paragraphs>198</Paragraphs>
  <Slides>43</Slides>
  <Notes>1</Notes>
  <HiddenSlides>0</HiddenSlides>
  <MMClips>0</MMClips>
  <ScaleCrop>false</ScaleCrop>
  <HeadingPairs>
    <vt:vector size="4" baseType="variant">
      <vt:variant>
        <vt:lpstr>Thème</vt:lpstr>
      </vt:variant>
      <vt:variant>
        <vt:i4>1</vt:i4>
      </vt:variant>
      <vt:variant>
        <vt:lpstr>Titres des diapositives</vt:lpstr>
      </vt:variant>
      <vt:variant>
        <vt:i4>43</vt:i4>
      </vt:variant>
    </vt:vector>
  </HeadingPairs>
  <TitlesOfParts>
    <vt:vector size="44" baseType="lpstr">
      <vt:lpstr>Débit</vt:lpstr>
      <vt:lpstr>CAHIER DES CHARGES</vt:lpstr>
      <vt:lpstr>  Résumé du Projet</vt:lpstr>
      <vt:lpstr>Diapositive 3</vt:lpstr>
      <vt:lpstr>PRESENTATION DU PROJET</vt:lpstr>
      <vt:lpstr>Description</vt:lpstr>
      <vt:lpstr>Objectifs</vt:lpstr>
      <vt:lpstr>Description fonctionnelle des besoins</vt:lpstr>
      <vt:lpstr>Diapositive 8</vt:lpstr>
      <vt:lpstr>Diapositive 9</vt:lpstr>
      <vt:lpstr>Diapositive 10</vt:lpstr>
      <vt:lpstr>CONCEPTION DU PROJET</vt:lpstr>
      <vt:lpstr>Présentation Merise</vt:lpstr>
      <vt:lpstr>Dictionnaire des données</vt:lpstr>
      <vt:lpstr>Diapositive 14</vt:lpstr>
      <vt:lpstr>Détermination des relations</vt:lpstr>
      <vt:lpstr>Modèle Conceptuel des Données</vt:lpstr>
      <vt:lpstr>Modèles logiques des données</vt:lpstr>
      <vt:lpstr>Modèle Logique Textuel</vt:lpstr>
      <vt:lpstr>Transcription SQL</vt:lpstr>
      <vt:lpstr>UML</vt:lpstr>
      <vt:lpstr>Diagramme de classes</vt:lpstr>
      <vt:lpstr>Diagramme de cas d’utilisation</vt:lpstr>
      <vt:lpstr>Base de données </vt:lpstr>
      <vt:lpstr>Architecture du site</vt:lpstr>
      <vt:lpstr>Diapositive 25</vt:lpstr>
      <vt:lpstr>Diapositive 26</vt:lpstr>
      <vt:lpstr>Diapositive 27</vt:lpstr>
      <vt:lpstr>Diapositive 28</vt:lpstr>
      <vt:lpstr>Diapositive 29</vt:lpstr>
      <vt:lpstr>Diapositive 30</vt:lpstr>
      <vt:lpstr>Internaute Administrateur</vt:lpstr>
      <vt:lpstr>Diapositive 32</vt:lpstr>
      <vt:lpstr>Diapositive 33</vt:lpstr>
      <vt:lpstr>Diapositive 34</vt:lpstr>
      <vt:lpstr>Diapositive 35</vt:lpstr>
      <vt:lpstr>Diapositive 36</vt:lpstr>
      <vt:lpstr>Diapositive 37</vt:lpstr>
      <vt:lpstr>Diapositive 38</vt:lpstr>
      <vt:lpstr>Internaute Client</vt:lpstr>
      <vt:lpstr>Diapositive 40</vt:lpstr>
      <vt:lpstr>Diapositive 41</vt:lpstr>
      <vt:lpstr>Diapositive 42</vt:lpstr>
      <vt:lpstr>Diapositive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PC</dc:creator>
  <cp:lastModifiedBy>PC</cp:lastModifiedBy>
  <cp:revision>73</cp:revision>
  <dcterms:created xsi:type="dcterms:W3CDTF">2023-12-12T13:39:54Z</dcterms:created>
  <dcterms:modified xsi:type="dcterms:W3CDTF">2023-12-13T14:32:06Z</dcterms:modified>
</cp:coreProperties>
</file>